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1.xml" ContentType="application/vnd.openxmlformats-officedocument.presentationml.notesSlide+xml"/>
  <Override PartName="/ppt/charts/chart4.xml" ContentType="application/vnd.openxmlformats-officedocument.drawingml.chart+xml"/>
  <Override PartName="/ppt/drawings/drawing1.xml" ContentType="application/vnd.openxmlformats-officedocument.drawingml.chartshapes+xml"/>
  <Override PartName="/ppt/notesSlides/notesSlide12.xml" ContentType="application/vnd.openxmlformats-officedocument.presentationml.notesSlide+xml"/>
  <Override PartName="/ppt/charts/chart5.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6.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7.xml" ContentType="application/vnd.openxmlformats-officedocument.drawingml.chart+xml"/>
  <Override PartName="/ppt/theme/themeOverride1.xml" ContentType="application/vnd.openxmlformats-officedocument.themeOverride+xml"/>
  <Override PartName="/ppt/charts/chart8.xml" ContentType="application/vnd.openxmlformats-officedocument.drawingml.chart+xml"/>
  <Override PartName="/ppt/theme/themeOverride2.xml" ContentType="application/vnd.openxmlformats-officedocument.themeOverride+xml"/>
  <Override PartName="/ppt/notesSlides/notesSlide18.xml" ContentType="application/vnd.openxmlformats-officedocument.presentationml.notesSlide+xml"/>
  <Override PartName="/ppt/charts/chart9.xml" ContentType="application/vnd.openxmlformats-officedocument.drawingml.chart+xml"/>
  <Override PartName="/ppt/notesSlides/notesSlide19.xml" ContentType="application/vnd.openxmlformats-officedocument.presentationml.notesSlide+xml"/>
  <Override PartName="/ppt/charts/chart10.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42"/>
  </p:notesMasterIdLst>
  <p:sldIdLst>
    <p:sldId id="288" r:id="rId2"/>
    <p:sldId id="369" r:id="rId3"/>
    <p:sldId id="370" r:id="rId4"/>
    <p:sldId id="371" r:id="rId5"/>
    <p:sldId id="419" r:id="rId6"/>
    <p:sldId id="425" r:id="rId7"/>
    <p:sldId id="426" r:id="rId8"/>
    <p:sldId id="427" r:id="rId9"/>
    <p:sldId id="428" r:id="rId10"/>
    <p:sldId id="356" r:id="rId11"/>
    <p:sldId id="406" r:id="rId12"/>
    <p:sldId id="429" r:id="rId13"/>
    <p:sldId id="430" r:id="rId14"/>
    <p:sldId id="423" r:id="rId15"/>
    <p:sldId id="431" r:id="rId16"/>
    <p:sldId id="432" r:id="rId17"/>
    <p:sldId id="433" r:id="rId18"/>
    <p:sldId id="434" r:id="rId19"/>
    <p:sldId id="435" r:id="rId20"/>
    <p:sldId id="436" r:id="rId21"/>
    <p:sldId id="437" r:id="rId22"/>
    <p:sldId id="438" r:id="rId23"/>
    <p:sldId id="439" r:id="rId24"/>
    <p:sldId id="440" r:id="rId25"/>
    <p:sldId id="441" r:id="rId26"/>
    <p:sldId id="443" r:id="rId27"/>
    <p:sldId id="442" r:id="rId28"/>
    <p:sldId id="444" r:id="rId29"/>
    <p:sldId id="445" r:id="rId30"/>
    <p:sldId id="446" r:id="rId31"/>
    <p:sldId id="300" r:id="rId32"/>
    <p:sldId id="378" r:id="rId33"/>
    <p:sldId id="413" r:id="rId34"/>
    <p:sldId id="414" r:id="rId35"/>
    <p:sldId id="415" r:id="rId36"/>
    <p:sldId id="416" r:id="rId37"/>
    <p:sldId id="381" r:id="rId38"/>
    <p:sldId id="421" r:id="rId39"/>
    <p:sldId id="422" r:id="rId40"/>
    <p:sldId id="376" r:id="rId4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ctoria Levin" initials="V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B40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901" autoAdjust="0"/>
    <p:restoredTop sz="76547" autoAdjust="0"/>
  </p:normalViewPr>
  <p:slideViewPr>
    <p:cSldViewPr>
      <p:cViewPr varScale="1">
        <p:scale>
          <a:sx n="70" d="100"/>
          <a:sy n="70" d="100"/>
        </p:scale>
        <p:origin x="-239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b205804\Documents\Documents\Aging\Report\Migration%20&amp;%20Pro-natalist\Data\Population%20projections\Simulations\Latvia%20ex.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wb345808\Documents\ECA\Labor%20companion%20WDR\Ch%204\Data\Copy%20of%20Graphs_modified_AD.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Gady%20HD:Users:gadysaiovici:Downloads:AGING:Aging%20data%20-%2001May201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Gady%20HD:Users:gadysaiovici:Downloads:AGING:Aging%20data%20-%2001May2013.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wb171423\Documents\EC5\Focus%20Group_Graph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wb417878\Desktop\PLafterretag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wb106167\Documents\ECA\Regional%20insurance\Eurobarometer%20barriers%20graph.pdf.xlsx" TargetMode="External"/></Relationships>
</file>

<file path=ppt/charts/_rels/chart7.xml.rels><?xml version="1.0" encoding="UTF-8" standalone="yes"?>
<Relationships xmlns="http://schemas.openxmlformats.org/package/2006/relationships"><Relationship Id="rId2" Type="http://schemas.openxmlformats.org/officeDocument/2006/relationships/oleObject" Target="file:///C:\Users\wb417878\Desktop\hly.xlsx" TargetMode="External"/><Relationship Id="rId1" Type="http://schemas.openxmlformats.org/officeDocument/2006/relationships/themeOverride" Target="../theme/themeOverride1.xml"/></Relationships>
</file>

<file path=ppt/charts/_rels/chart8.xml.rels><?xml version="1.0" encoding="UTF-8" standalone="yes"?>
<Relationships xmlns="http://schemas.openxmlformats.org/package/2006/relationships"><Relationship Id="rId2" Type="http://schemas.openxmlformats.org/officeDocument/2006/relationships/oleObject" Target="file:///C:\Users\wb417878\Desktop\hly.xlsx" TargetMode="External"/><Relationship Id="rId1" Type="http://schemas.openxmlformats.org/officeDocument/2006/relationships/themeOverride" Target="../theme/themeOverride2.xml"/></Relationships>
</file>

<file path=ppt/charts/_rels/chart9.xml.rels><?xml version="1.0" encoding="UTF-8" standalone="yes"?>
<Relationships xmlns="http://schemas.openxmlformats.org/package/2006/relationships"><Relationship Id="rId1" Type="http://schemas.openxmlformats.org/officeDocument/2006/relationships/oleObject" Target="file:///C:\Users\wb417878\Desktop\Aging%20data%20-%2028May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en-US" sz="2000"/>
              <a:t>Latvia: Workforce Projections ('000)</a:t>
            </a:r>
          </a:p>
        </c:rich>
      </c:tx>
      <c:layout>
        <c:manualLayout>
          <c:xMode val="edge"/>
          <c:yMode val="edge"/>
          <c:x val="0.17801609038000685"/>
          <c:y val="5.3120861043147317E-2"/>
        </c:manualLayout>
      </c:layout>
      <c:overlay val="1"/>
    </c:title>
    <c:autoTitleDeleted val="0"/>
    <c:plotArea>
      <c:layout>
        <c:manualLayout>
          <c:layoutTarget val="inner"/>
          <c:xMode val="edge"/>
          <c:yMode val="edge"/>
          <c:x val="9.4339908542360046E-2"/>
          <c:y val="0.15451352689264505"/>
          <c:w val="0.61293757845486707"/>
          <c:h val="0.74273316032105918"/>
        </c:manualLayout>
      </c:layout>
      <c:lineChart>
        <c:grouping val="standard"/>
        <c:varyColors val="0"/>
        <c:ser>
          <c:idx val="0"/>
          <c:order val="0"/>
          <c:tx>
            <c:strRef>
              <c:f>Summary!$A$5</c:f>
              <c:strCache>
                <c:ptCount val="1"/>
                <c:pt idx="0">
                  <c:v>Low fertility</c:v>
                </c:pt>
              </c:strCache>
            </c:strRef>
          </c:tx>
          <c:spPr>
            <a:ln>
              <a:solidFill>
                <a:schemeClr val="tx1"/>
              </a:solidFill>
            </a:ln>
          </c:spPr>
          <c:marker>
            <c:symbol val="none"/>
          </c:marker>
          <c:cat>
            <c:numRef>
              <c:f>'Low fertility'!$F$4:$F$13</c:f>
              <c:numCache>
                <c:formatCode>General</c:formatCode>
                <c:ptCount val="10"/>
                <c:pt idx="0">
                  <c:v>2015</c:v>
                </c:pt>
                <c:pt idx="1">
                  <c:v>2020</c:v>
                </c:pt>
                <c:pt idx="2">
                  <c:v>2025</c:v>
                </c:pt>
                <c:pt idx="3">
                  <c:v>2030</c:v>
                </c:pt>
                <c:pt idx="4">
                  <c:v>2035</c:v>
                </c:pt>
                <c:pt idx="5">
                  <c:v>2040</c:v>
                </c:pt>
                <c:pt idx="6">
                  <c:v>2045</c:v>
                </c:pt>
                <c:pt idx="7">
                  <c:v>2050</c:v>
                </c:pt>
                <c:pt idx="8">
                  <c:v>2055</c:v>
                </c:pt>
                <c:pt idx="9">
                  <c:v>2060</c:v>
                </c:pt>
              </c:numCache>
            </c:numRef>
          </c:cat>
          <c:val>
            <c:numRef>
              <c:f>'Low fertility'!$AH$4:$AH$13</c:f>
              <c:numCache>
                <c:formatCode>#\ ###\ ###\ ##0;\-#\ ###\ ###\ ##0;0</c:formatCode>
                <c:ptCount val="10"/>
                <c:pt idx="0">
                  <c:v>1338.7330000000002</c:v>
                </c:pt>
                <c:pt idx="1">
                  <c:v>1270.5390000000002</c:v>
                </c:pt>
                <c:pt idx="2">
                  <c:v>1207.3129999999999</c:v>
                </c:pt>
                <c:pt idx="3">
                  <c:v>1145.912</c:v>
                </c:pt>
                <c:pt idx="4">
                  <c:v>1089.645</c:v>
                </c:pt>
                <c:pt idx="5">
                  <c:v>1024.8219999999999</c:v>
                </c:pt>
                <c:pt idx="6">
                  <c:v>960.899</c:v>
                </c:pt>
                <c:pt idx="7">
                  <c:v>886.02800000000002</c:v>
                </c:pt>
                <c:pt idx="8">
                  <c:v>806.29300000000001</c:v>
                </c:pt>
                <c:pt idx="9">
                  <c:v>750.26599999999996</c:v>
                </c:pt>
              </c:numCache>
            </c:numRef>
          </c:val>
          <c:smooth val="0"/>
        </c:ser>
        <c:ser>
          <c:idx val="1"/>
          <c:order val="1"/>
          <c:tx>
            <c:strRef>
              <c:f>Summary!$A$6</c:f>
              <c:strCache>
                <c:ptCount val="1"/>
                <c:pt idx="0">
                  <c:v>Medium fertility</c:v>
                </c:pt>
              </c:strCache>
            </c:strRef>
          </c:tx>
          <c:spPr>
            <a:ln>
              <a:solidFill>
                <a:srgbClr val="FF0000"/>
              </a:solidFill>
            </a:ln>
          </c:spPr>
          <c:marker>
            <c:symbol val="none"/>
          </c:marker>
          <c:cat>
            <c:numRef>
              <c:f>'Low fertility'!$F$4:$F$13</c:f>
              <c:numCache>
                <c:formatCode>General</c:formatCode>
                <c:ptCount val="10"/>
                <c:pt idx="0">
                  <c:v>2015</c:v>
                </c:pt>
                <c:pt idx="1">
                  <c:v>2020</c:v>
                </c:pt>
                <c:pt idx="2">
                  <c:v>2025</c:v>
                </c:pt>
                <c:pt idx="3">
                  <c:v>2030</c:v>
                </c:pt>
                <c:pt idx="4">
                  <c:v>2035</c:v>
                </c:pt>
                <c:pt idx="5">
                  <c:v>2040</c:v>
                </c:pt>
                <c:pt idx="6">
                  <c:v>2045</c:v>
                </c:pt>
                <c:pt idx="7">
                  <c:v>2050</c:v>
                </c:pt>
                <c:pt idx="8">
                  <c:v>2055</c:v>
                </c:pt>
                <c:pt idx="9">
                  <c:v>2060</c:v>
                </c:pt>
              </c:numCache>
            </c:numRef>
          </c:cat>
          <c:val>
            <c:numRef>
              <c:f>'Medium fertility'!$AH$4:$AH$13</c:f>
              <c:numCache>
                <c:formatCode>#\ ###\ ###\ ##0;\-#\ ###\ ###\ ##0;0</c:formatCode>
                <c:ptCount val="10"/>
                <c:pt idx="0">
                  <c:v>1338.7330000000002</c:v>
                </c:pt>
                <c:pt idx="1">
                  <c:v>1270.5390000000002</c:v>
                </c:pt>
                <c:pt idx="2">
                  <c:v>1207.3129999999999</c:v>
                </c:pt>
                <c:pt idx="3">
                  <c:v>1163.3800000000001</c:v>
                </c:pt>
                <c:pt idx="4">
                  <c:v>1133.5829999999999</c:v>
                </c:pt>
                <c:pt idx="5">
                  <c:v>1098.5889999999999</c:v>
                </c:pt>
                <c:pt idx="6">
                  <c:v>1060.5320000000002</c:v>
                </c:pt>
                <c:pt idx="7">
                  <c:v>1009.894</c:v>
                </c:pt>
                <c:pt idx="8">
                  <c:v>957.42600000000004</c:v>
                </c:pt>
                <c:pt idx="9">
                  <c:v>934.79399999999998</c:v>
                </c:pt>
              </c:numCache>
            </c:numRef>
          </c:val>
          <c:smooth val="0"/>
        </c:ser>
        <c:ser>
          <c:idx val="2"/>
          <c:order val="2"/>
          <c:tx>
            <c:strRef>
              <c:f>Summary!$A$7</c:f>
              <c:strCache>
                <c:ptCount val="1"/>
                <c:pt idx="0">
                  <c:v>High fertility</c:v>
                </c:pt>
              </c:strCache>
            </c:strRef>
          </c:tx>
          <c:spPr>
            <a:ln>
              <a:solidFill>
                <a:srgbClr val="00B0F0"/>
              </a:solidFill>
            </a:ln>
          </c:spPr>
          <c:marker>
            <c:symbol val="none"/>
          </c:marker>
          <c:cat>
            <c:numRef>
              <c:f>'Low fertility'!$F$4:$F$13</c:f>
              <c:numCache>
                <c:formatCode>General</c:formatCode>
                <c:ptCount val="10"/>
                <c:pt idx="0">
                  <c:v>2015</c:v>
                </c:pt>
                <c:pt idx="1">
                  <c:v>2020</c:v>
                </c:pt>
                <c:pt idx="2">
                  <c:v>2025</c:v>
                </c:pt>
                <c:pt idx="3">
                  <c:v>2030</c:v>
                </c:pt>
                <c:pt idx="4">
                  <c:v>2035</c:v>
                </c:pt>
                <c:pt idx="5">
                  <c:v>2040</c:v>
                </c:pt>
                <c:pt idx="6">
                  <c:v>2045</c:v>
                </c:pt>
                <c:pt idx="7">
                  <c:v>2050</c:v>
                </c:pt>
                <c:pt idx="8">
                  <c:v>2055</c:v>
                </c:pt>
                <c:pt idx="9">
                  <c:v>2060</c:v>
                </c:pt>
              </c:numCache>
            </c:numRef>
          </c:cat>
          <c:val>
            <c:numRef>
              <c:f>'High fertility'!$AH$4:$AH$13</c:f>
              <c:numCache>
                <c:formatCode>#\ ###\ ###\ ##0;\-#\ ###\ ###\ ##0;0</c:formatCode>
                <c:ptCount val="10"/>
                <c:pt idx="0">
                  <c:v>1338.7330000000002</c:v>
                </c:pt>
                <c:pt idx="1">
                  <c:v>1270.5390000000002</c:v>
                </c:pt>
                <c:pt idx="2">
                  <c:v>1207.3129999999999</c:v>
                </c:pt>
                <c:pt idx="3">
                  <c:v>1180.8480000000002</c:v>
                </c:pt>
                <c:pt idx="4">
                  <c:v>1177.5239999999999</c:v>
                </c:pt>
                <c:pt idx="5">
                  <c:v>1172.3589999999999</c:v>
                </c:pt>
                <c:pt idx="6">
                  <c:v>1160.1950000000002</c:v>
                </c:pt>
                <c:pt idx="7">
                  <c:v>1134.2670000000001</c:v>
                </c:pt>
                <c:pt idx="8">
                  <c:v>1111.519</c:v>
                </c:pt>
                <c:pt idx="9">
                  <c:v>1128.626</c:v>
                </c:pt>
              </c:numCache>
            </c:numRef>
          </c:val>
          <c:smooth val="0"/>
        </c:ser>
        <c:ser>
          <c:idx val="3"/>
          <c:order val="3"/>
          <c:tx>
            <c:strRef>
              <c:f>Summary!$A$8</c:f>
              <c:strCache>
                <c:ptCount val="1"/>
                <c:pt idx="0">
                  <c:v>Constant-fertility</c:v>
                </c:pt>
              </c:strCache>
            </c:strRef>
          </c:tx>
          <c:spPr>
            <a:ln>
              <a:solidFill>
                <a:srgbClr val="FFFF00"/>
              </a:solidFill>
            </a:ln>
          </c:spPr>
          <c:marker>
            <c:symbol val="none"/>
          </c:marker>
          <c:cat>
            <c:numRef>
              <c:f>'Low fertility'!$F$4:$F$13</c:f>
              <c:numCache>
                <c:formatCode>General</c:formatCode>
                <c:ptCount val="10"/>
                <c:pt idx="0">
                  <c:v>2015</c:v>
                </c:pt>
                <c:pt idx="1">
                  <c:v>2020</c:v>
                </c:pt>
                <c:pt idx="2">
                  <c:v>2025</c:v>
                </c:pt>
                <c:pt idx="3">
                  <c:v>2030</c:v>
                </c:pt>
                <c:pt idx="4">
                  <c:v>2035</c:v>
                </c:pt>
                <c:pt idx="5">
                  <c:v>2040</c:v>
                </c:pt>
                <c:pt idx="6">
                  <c:v>2045</c:v>
                </c:pt>
                <c:pt idx="7">
                  <c:v>2050</c:v>
                </c:pt>
                <c:pt idx="8">
                  <c:v>2055</c:v>
                </c:pt>
                <c:pt idx="9">
                  <c:v>2060</c:v>
                </c:pt>
              </c:numCache>
            </c:numRef>
          </c:cat>
          <c:val>
            <c:numRef>
              <c:f>'Constant fertility'!$AH$4:$AH$13</c:f>
              <c:numCache>
                <c:formatCode>#\ ###\ ###\ ##0;\-#\ ###\ ###\ ##0;0</c:formatCode>
                <c:ptCount val="10"/>
                <c:pt idx="0">
                  <c:v>1337.0340000000001</c:v>
                </c:pt>
                <c:pt idx="1">
                  <c:v>1265.693</c:v>
                </c:pt>
                <c:pt idx="2">
                  <c:v>1198.5280000000002</c:v>
                </c:pt>
                <c:pt idx="3">
                  <c:v>1150.1689999999999</c:v>
                </c:pt>
                <c:pt idx="4">
                  <c:v>1115.4110000000001</c:v>
                </c:pt>
                <c:pt idx="5">
                  <c:v>1075.557</c:v>
                </c:pt>
                <c:pt idx="6">
                  <c:v>1032.741</c:v>
                </c:pt>
                <c:pt idx="7">
                  <c:v>978.88099999999997</c:v>
                </c:pt>
                <c:pt idx="8">
                  <c:v>925.41200000000003</c:v>
                </c:pt>
                <c:pt idx="9">
                  <c:v>900.84</c:v>
                </c:pt>
              </c:numCache>
            </c:numRef>
          </c:val>
          <c:smooth val="0"/>
        </c:ser>
        <c:ser>
          <c:idx val="4"/>
          <c:order val="4"/>
          <c:tx>
            <c:strRef>
              <c:f>Summary!$A$9</c:f>
              <c:strCache>
                <c:ptCount val="1"/>
                <c:pt idx="0">
                  <c:v>No change</c:v>
                </c:pt>
              </c:strCache>
            </c:strRef>
          </c:tx>
          <c:spPr>
            <a:ln>
              <a:solidFill>
                <a:schemeClr val="accent4">
                  <a:lumMod val="60000"/>
                  <a:lumOff val="40000"/>
                </a:schemeClr>
              </a:solidFill>
            </a:ln>
          </c:spPr>
          <c:marker>
            <c:symbol val="none"/>
          </c:marker>
          <c:cat>
            <c:numRef>
              <c:f>'Low fertility'!$F$4:$F$13</c:f>
              <c:numCache>
                <c:formatCode>General</c:formatCode>
                <c:ptCount val="10"/>
                <c:pt idx="0">
                  <c:v>2015</c:v>
                </c:pt>
                <c:pt idx="1">
                  <c:v>2020</c:v>
                </c:pt>
                <c:pt idx="2">
                  <c:v>2025</c:v>
                </c:pt>
                <c:pt idx="3">
                  <c:v>2030</c:v>
                </c:pt>
                <c:pt idx="4">
                  <c:v>2035</c:v>
                </c:pt>
                <c:pt idx="5">
                  <c:v>2040</c:v>
                </c:pt>
                <c:pt idx="6">
                  <c:v>2045</c:v>
                </c:pt>
                <c:pt idx="7">
                  <c:v>2050</c:v>
                </c:pt>
                <c:pt idx="8">
                  <c:v>2055</c:v>
                </c:pt>
                <c:pt idx="9">
                  <c:v>2060</c:v>
                </c:pt>
              </c:numCache>
            </c:numRef>
          </c:cat>
          <c:val>
            <c:numRef>
              <c:f>'No change'!$AH$4:$AH$13</c:f>
              <c:numCache>
                <c:formatCode>#\ ###\ ###\ ##0;\-#\ ###\ ###\ ##0;0</c:formatCode>
                <c:ptCount val="10"/>
                <c:pt idx="0">
                  <c:v>1344.3420000000001</c:v>
                </c:pt>
                <c:pt idx="1">
                  <c:v>1280.6060000000002</c:v>
                </c:pt>
                <c:pt idx="2">
                  <c:v>1220.9079999999999</c:v>
                </c:pt>
                <c:pt idx="3">
                  <c:v>1164.5320000000002</c:v>
                </c:pt>
                <c:pt idx="4">
                  <c:v>1113.548</c:v>
                </c:pt>
                <c:pt idx="5">
                  <c:v>1052.777</c:v>
                </c:pt>
                <c:pt idx="6">
                  <c:v>991.95100000000002</c:v>
                </c:pt>
                <c:pt idx="7">
                  <c:v>923.24200000000008</c:v>
                </c:pt>
                <c:pt idx="8">
                  <c:v>851.19400000000007</c:v>
                </c:pt>
                <c:pt idx="9">
                  <c:v>801.44199999999989</c:v>
                </c:pt>
              </c:numCache>
            </c:numRef>
          </c:val>
          <c:smooth val="0"/>
        </c:ser>
        <c:ser>
          <c:idx val="5"/>
          <c:order val="5"/>
          <c:tx>
            <c:strRef>
              <c:f>Summary!$A$10</c:f>
              <c:strCache>
                <c:ptCount val="1"/>
                <c:pt idx="0">
                  <c:v>Zero-migration</c:v>
                </c:pt>
              </c:strCache>
            </c:strRef>
          </c:tx>
          <c:spPr>
            <a:ln>
              <a:solidFill>
                <a:srgbClr val="00B050"/>
              </a:solidFill>
            </a:ln>
          </c:spPr>
          <c:marker>
            <c:symbol val="none"/>
          </c:marker>
          <c:cat>
            <c:numRef>
              <c:f>'Low fertility'!$F$4:$F$13</c:f>
              <c:numCache>
                <c:formatCode>General</c:formatCode>
                <c:ptCount val="10"/>
                <c:pt idx="0">
                  <c:v>2015</c:v>
                </c:pt>
                <c:pt idx="1">
                  <c:v>2020</c:v>
                </c:pt>
                <c:pt idx="2">
                  <c:v>2025</c:v>
                </c:pt>
                <c:pt idx="3">
                  <c:v>2030</c:v>
                </c:pt>
                <c:pt idx="4">
                  <c:v>2035</c:v>
                </c:pt>
                <c:pt idx="5">
                  <c:v>2040</c:v>
                </c:pt>
                <c:pt idx="6">
                  <c:v>2045</c:v>
                </c:pt>
                <c:pt idx="7">
                  <c:v>2050</c:v>
                </c:pt>
                <c:pt idx="8">
                  <c:v>2055</c:v>
                </c:pt>
                <c:pt idx="9">
                  <c:v>2060</c:v>
                </c:pt>
              </c:numCache>
            </c:numRef>
          </c:cat>
          <c:val>
            <c:numRef>
              <c:f>'Zero migration'!$AH$4:$AH$13</c:f>
              <c:numCache>
                <c:formatCode>#\ ###\ ###\ ##0;\-#\ ###\ ###\ ##0;0</c:formatCode>
                <c:ptCount val="10"/>
                <c:pt idx="0">
                  <c:v>1346.021</c:v>
                </c:pt>
                <c:pt idx="1">
                  <c:v>1285.4410000000003</c:v>
                </c:pt>
                <c:pt idx="2">
                  <c:v>1229.721</c:v>
                </c:pt>
                <c:pt idx="3">
                  <c:v>1185.4090000000001</c:v>
                </c:pt>
                <c:pt idx="4">
                  <c:v>1154.5049999999999</c:v>
                </c:pt>
                <c:pt idx="5">
                  <c:v>1118.1509999999998</c:v>
                </c:pt>
                <c:pt idx="6">
                  <c:v>1079.0819999999999</c:v>
                </c:pt>
                <c:pt idx="7">
                  <c:v>1027.9380000000001</c:v>
                </c:pt>
                <c:pt idx="8">
                  <c:v>975.23500000000013</c:v>
                </c:pt>
                <c:pt idx="9">
                  <c:v>952.48</c:v>
                </c:pt>
              </c:numCache>
            </c:numRef>
          </c:val>
          <c:smooth val="0"/>
        </c:ser>
        <c:dLbls>
          <c:showLegendKey val="0"/>
          <c:showVal val="0"/>
          <c:showCatName val="0"/>
          <c:showSerName val="0"/>
          <c:showPercent val="0"/>
          <c:showBubbleSize val="0"/>
        </c:dLbls>
        <c:marker val="1"/>
        <c:smooth val="0"/>
        <c:axId val="77993088"/>
        <c:axId val="77994624"/>
      </c:lineChart>
      <c:catAx>
        <c:axId val="77993088"/>
        <c:scaling>
          <c:orientation val="minMax"/>
        </c:scaling>
        <c:delete val="0"/>
        <c:axPos val="b"/>
        <c:numFmt formatCode="General" sourceLinked="1"/>
        <c:majorTickMark val="out"/>
        <c:minorTickMark val="none"/>
        <c:tickLblPos val="nextTo"/>
        <c:crossAx val="77994624"/>
        <c:crosses val="autoZero"/>
        <c:auto val="1"/>
        <c:lblAlgn val="ctr"/>
        <c:lblOffset val="100"/>
        <c:noMultiLvlLbl val="0"/>
      </c:catAx>
      <c:valAx>
        <c:axId val="77994624"/>
        <c:scaling>
          <c:orientation val="minMax"/>
          <c:min val="500"/>
        </c:scaling>
        <c:delete val="0"/>
        <c:axPos val="l"/>
        <c:majorGridlines/>
        <c:numFmt formatCode="#\ ###\ ###\ ##0;\-#\ ###\ ###\ ##0;0" sourceLinked="1"/>
        <c:majorTickMark val="out"/>
        <c:minorTickMark val="none"/>
        <c:tickLblPos val="nextTo"/>
        <c:crossAx val="77993088"/>
        <c:crosses val="autoZero"/>
        <c:crossBetween val="between"/>
        <c:minorUnit val="200"/>
      </c:valAx>
    </c:plotArea>
    <c:legend>
      <c:legendPos val="r"/>
      <c:layout>
        <c:manualLayout>
          <c:xMode val="edge"/>
          <c:yMode val="edge"/>
          <c:x val="0.66777349351949566"/>
          <c:y val="3.9694845836578119E-2"/>
          <c:w val="0.32191722812998891"/>
          <c:h val="0.96030515416342188"/>
        </c:manualLayout>
      </c:layout>
      <c:overlay val="0"/>
      <c:txPr>
        <a:bodyPr/>
        <a:lstStyle/>
        <a:p>
          <a:pPr>
            <a:defRPr sz="16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US" sz="1200" dirty="0" smtClean="0"/>
              <a:t>Implicit average tax rate on earnings when moving from social assistance to formal</a:t>
            </a:r>
            <a:r>
              <a:rPr lang="en-US" sz="1200" baseline="0" dirty="0" smtClean="0"/>
              <a:t> employment (%), 2010</a:t>
            </a:r>
            <a:r>
              <a:rPr lang="en-US" sz="1200" dirty="0" smtClean="0"/>
              <a:t> </a:t>
            </a:r>
            <a:endParaRPr lang="en-US" sz="1200" dirty="0"/>
          </a:p>
        </c:rich>
      </c:tx>
      <c:layout>
        <c:manualLayout>
          <c:xMode val="edge"/>
          <c:yMode val="edge"/>
          <c:x val="0.112317236857568"/>
          <c:y val="0"/>
        </c:manualLayout>
      </c:layout>
      <c:overlay val="1"/>
    </c:title>
    <c:autoTitleDeleted val="0"/>
    <c:plotArea>
      <c:layout/>
      <c:barChart>
        <c:barDir val="col"/>
        <c:grouping val="clustered"/>
        <c:varyColors val="0"/>
        <c:ser>
          <c:idx val="0"/>
          <c:order val="0"/>
          <c:tx>
            <c:strRef>
              <c:f>'inactivity trap'!$S$152</c:f>
              <c:strCache>
                <c:ptCount val="1"/>
                <c:pt idx="0">
                  <c:v>100% average wage</c:v>
                </c:pt>
              </c:strCache>
            </c:strRef>
          </c:tx>
          <c:invertIfNegative val="0"/>
          <c:cat>
            <c:strRef>
              <c:f>'inactivity trap'!$R$153:$R$158</c:f>
              <c:strCache>
                <c:ptCount val="6"/>
                <c:pt idx="0">
                  <c:v>OECD non-Europe</c:v>
                </c:pt>
                <c:pt idx="1">
                  <c:v>OECD Europe (non-ECA)</c:v>
                </c:pt>
                <c:pt idx="2">
                  <c:v>ECA</c:v>
                </c:pt>
                <c:pt idx="3">
                  <c:v>New EU Member States</c:v>
                </c:pt>
                <c:pt idx="4">
                  <c:v>Western Balkans</c:v>
                </c:pt>
                <c:pt idx="5">
                  <c:v>Turkey</c:v>
                </c:pt>
              </c:strCache>
            </c:strRef>
          </c:cat>
          <c:val>
            <c:numRef>
              <c:f>'inactivity trap'!$S$153:$S$158</c:f>
              <c:numCache>
                <c:formatCode>0</c:formatCode>
                <c:ptCount val="6"/>
                <c:pt idx="0">
                  <c:v>58.883730526780298</c:v>
                </c:pt>
                <c:pt idx="1">
                  <c:v>65.179681458538184</c:v>
                </c:pt>
                <c:pt idx="2">
                  <c:v>53.386556772389</c:v>
                </c:pt>
                <c:pt idx="3">
                  <c:v>56.135670185728401</c:v>
                </c:pt>
                <c:pt idx="4">
                  <c:v>47.888329945710147</c:v>
                </c:pt>
                <c:pt idx="5">
                  <c:v>26.085272463034791</c:v>
                </c:pt>
              </c:numCache>
            </c:numRef>
          </c:val>
        </c:ser>
        <c:ser>
          <c:idx val="1"/>
          <c:order val="1"/>
          <c:tx>
            <c:strRef>
              <c:f>'inactivity trap'!$T$152</c:f>
              <c:strCache>
                <c:ptCount val="1"/>
                <c:pt idx="0">
                  <c:v>50% average wage</c:v>
                </c:pt>
              </c:strCache>
            </c:strRef>
          </c:tx>
          <c:spPr>
            <a:solidFill>
              <a:schemeClr val="accent2"/>
            </a:solidFill>
          </c:spPr>
          <c:invertIfNegative val="0"/>
          <c:cat>
            <c:strRef>
              <c:f>'inactivity trap'!$R$153:$R$158</c:f>
              <c:strCache>
                <c:ptCount val="6"/>
                <c:pt idx="0">
                  <c:v>OECD non-Europe</c:v>
                </c:pt>
                <c:pt idx="1">
                  <c:v>OECD Europe (non-ECA)</c:v>
                </c:pt>
                <c:pt idx="2">
                  <c:v>ECA</c:v>
                </c:pt>
                <c:pt idx="3">
                  <c:v>New EU Member States</c:v>
                </c:pt>
                <c:pt idx="4">
                  <c:v>Western Balkans</c:v>
                </c:pt>
                <c:pt idx="5">
                  <c:v>Turkey</c:v>
                </c:pt>
              </c:strCache>
            </c:strRef>
          </c:cat>
          <c:val>
            <c:numRef>
              <c:f>'inactivity trap'!$T$153:$T$158</c:f>
              <c:numCache>
                <c:formatCode>0</c:formatCode>
                <c:ptCount val="6"/>
                <c:pt idx="0">
                  <c:v>64.594914917778766</c:v>
                </c:pt>
                <c:pt idx="1">
                  <c:v>74.172987549250905</c:v>
                </c:pt>
                <c:pt idx="2">
                  <c:v>70.35723669078611</c:v>
                </c:pt>
                <c:pt idx="3">
                  <c:v>73.937326852952609</c:v>
                </c:pt>
                <c:pt idx="4">
                  <c:v>63.197056366453111</c:v>
                </c:pt>
                <c:pt idx="5">
                  <c:v>19.510510172236451</c:v>
                </c:pt>
              </c:numCache>
            </c:numRef>
          </c:val>
        </c:ser>
        <c:dLbls>
          <c:showLegendKey val="0"/>
          <c:showVal val="0"/>
          <c:showCatName val="0"/>
          <c:showSerName val="0"/>
          <c:showPercent val="0"/>
          <c:showBubbleSize val="0"/>
        </c:dLbls>
        <c:gapWidth val="150"/>
        <c:axId val="80337536"/>
        <c:axId val="80347520"/>
      </c:barChart>
      <c:catAx>
        <c:axId val="80337536"/>
        <c:scaling>
          <c:orientation val="minMax"/>
        </c:scaling>
        <c:delete val="0"/>
        <c:axPos val="b"/>
        <c:majorTickMark val="out"/>
        <c:minorTickMark val="none"/>
        <c:tickLblPos val="nextTo"/>
        <c:txPr>
          <a:bodyPr rot="0" vert="horz"/>
          <a:lstStyle/>
          <a:p>
            <a:pPr>
              <a:defRPr sz="1000" baseline="0"/>
            </a:pPr>
            <a:endParaRPr lang="en-US"/>
          </a:p>
        </c:txPr>
        <c:crossAx val="80347520"/>
        <c:crosses val="autoZero"/>
        <c:auto val="1"/>
        <c:lblAlgn val="ctr"/>
        <c:lblOffset val="100"/>
        <c:noMultiLvlLbl val="0"/>
      </c:catAx>
      <c:valAx>
        <c:axId val="80347520"/>
        <c:scaling>
          <c:orientation val="minMax"/>
        </c:scaling>
        <c:delete val="0"/>
        <c:axPos val="l"/>
        <c:majorGridlines>
          <c:spPr>
            <a:ln>
              <a:prstDash val="sysDot"/>
            </a:ln>
          </c:spPr>
        </c:majorGridlines>
        <c:numFmt formatCode="0" sourceLinked="1"/>
        <c:majorTickMark val="out"/>
        <c:minorTickMark val="none"/>
        <c:tickLblPos val="nextTo"/>
        <c:crossAx val="80337536"/>
        <c:crosses val="autoZero"/>
        <c:crossBetween val="between"/>
      </c:valAx>
    </c:plotArea>
    <c:legend>
      <c:legendPos val="b"/>
      <c:layout/>
      <c:overlay val="0"/>
      <c:txPr>
        <a:bodyPr/>
        <a:lstStyle/>
        <a:p>
          <a:pPr>
            <a:defRPr sz="105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Pt>
            <c:idx val="2"/>
            <c:invertIfNegative val="0"/>
            <c:bubble3D val="0"/>
            <c:spPr>
              <a:solidFill>
                <a:schemeClr val="accent6">
                  <a:lumMod val="60000"/>
                  <a:lumOff val="40000"/>
                </a:schemeClr>
              </a:solidFill>
            </c:spPr>
          </c:dPt>
          <c:dPt>
            <c:idx val="7"/>
            <c:invertIfNegative val="0"/>
            <c:bubble3D val="0"/>
            <c:spPr>
              <a:solidFill>
                <a:schemeClr val="bg1">
                  <a:lumMod val="75000"/>
                </a:schemeClr>
              </a:solidFill>
            </c:spPr>
          </c:dPt>
          <c:dPt>
            <c:idx val="9"/>
            <c:invertIfNegative val="0"/>
            <c:bubble3D val="0"/>
            <c:spPr>
              <a:solidFill>
                <a:schemeClr val="bg1">
                  <a:lumMod val="75000"/>
                </a:schemeClr>
              </a:solidFill>
            </c:spPr>
          </c:dPt>
          <c:dLbls>
            <c:numFmt formatCode="0" sourceLinked="0"/>
            <c:showLegendKey val="0"/>
            <c:showVal val="1"/>
            <c:showCatName val="0"/>
            <c:showSerName val="0"/>
            <c:showPercent val="0"/>
            <c:showBubbleSize val="0"/>
            <c:showLeaderLines val="0"/>
          </c:dLbls>
          <c:cat>
            <c:strRef>
              <c:f>'Employment Rate 55-64'!$L$45:$L$60</c:f>
              <c:strCache>
                <c:ptCount val="16"/>
                <c:pt idx="0">
                  <c:v>Slovenia</c:v>
                </c:pt>
                <c:pt idx="1">
                  <c:v>Hungary</c:v>
                </c:pt>
                <c:pt idx="2">
                  <c:v>Poland</c:v>
                </c:pt>
                <c:pt idx="3">
                  <c:v>Italy</c:v>
                </c:pt>
                <c:pt idx="4">
                  <c:v>Romania</c:v>
                </c:pt>
                <c:pt idx="5">
                  <c:v>Russian Federation</c:v>
                </c:pt>
                <c:pt idx="6">
                  <c:v>Spain</c:v>
                </c:pt>
                <c:pt idx="7">
                  <c:v>EU11</c:v>
                </c:pt>
                <c:pt idx="8">
                  <c:v>Portugal</c:v>
                </c:pt>
                <c:pt idx="9">
                  <c:v>EU15</c:v>
                </c:pt>
                <c:pt idx="10">
                  <c:v>Finland</c:v>
                </c:pt>
                <c:pt idx="11">
                  <c:v>Estonia</c:v>
                </c:pt>
                <c:pt idx="12">
                  <c:v>United States</c:v>
                </c:pt>
                <c:pt idx="13">
                  <c:v>Denmark</c:v>
                </c:pt>
                <c:pt idx="14">
                  <c:v>Germany</c:v>
                </c:pt>
                <c:pt idx="15">
                  <c:v>Sweden</c:v>
                </c:pt>
              </c:strCache>
            </c:strRef>
          </c:cat>
          <c:val>
            <c:numRef>
              <c:f>'Employment Rate 55-64'!$M$45:$M$60</c:f>
              <c:numCache>
                <c:formatCode>0.0</c:formatCode>
                <c:ptCount val="16"/>
                <c:pt idx="0">
                  <c:v>32.9</c:v>
                </c:pt>
                <c:pt idx="1">
                  <c:v>36.9</c:v>
                </c:pt>
                <c:pt idx="2">
                  <c:v>38.700000000000003</c:v>
                </c:pt>
                <c:pt idx="3">
                  <c:v>40.4</c:v>
                </c:pt>
                <c:pt idx="4">
                  <c:v>41.4</c:v>
                </c:pt>
                <c:pt idx="5">
                  <c:v>43.721670000000003</c:v>
                </c:pt>
                <c:pt idx="6">
                  <c:v>43.9</c:v>
                </c:pt>
                <c:pt idx="7" formatCode="General">
                  <c:v>44.5</c:v>
                </c:pt>
                <c:pt idx="8">
                  <c:v>46.5</c:v>
                </c:pt>
                <c:pt idx="9" formatCode="General">
                  <c:v>50.9</c:v>
                </c:pt>
                <c:pt idx="10">
                  <c:v>58.2</c:v>
                </c:pt>
                <c:pt idx="11">
                  <c:v>60.6</c:v>
                </c:pt>
                <c:pt idx="12">
                  <c:v>60.6</c:v>
                </c:pt>
                <c:pt idx="13">
                  <c:v>60.8</c:v>
                </c:pt>
                <c:pt idx="14">
                  <c:v>61.5</c:v>
                </c:pt>
                <c:pt idx="15">
                  <c:v>73</c:v>
                </c:pt>
              </c:numCache>
            </c:numRef>
          </c:val>
        </c:ser>
        <c:dLbls>
          <c:showLegendKey val="0"/>
          <c:showVal val="0"/>
          <c:showCatName val="0"/>
          <c:showSerName val="0"/>
          <c:showPercent val="0"/>
          <c:showBubbleSize val="0"/>
        </c:dLbls>
        <c:gapWidth val="150"/>
        <c:axId val="78039296"/>
        <c:axId val="78049280"/>
      </c:barChart>
      <c:catAx>
        <c:axId val="78039296"/>
        <c:scaling>
          <c:orientation val="minMax"/>
        </c:scaling>
        <c:delete val="0"/>
        <c:axPos val="b"/>
        <c:majorTickMark val="out"/>
        <c:minorTickMark val="none"/>
        <c:tickLblPos val="nextTo"/>
        <c:crossAx val="78049280"/>
        <c:crosses val="autoZero"/>
        <c:auto val="1"/>
        <c:lblAlgn val="ctr"/>
        <c:lblOffset val="100"/>
        <c:noMultiLvlLbl val="0"/>
      </c:catAx>
      <c:valAx>
        <c:axId val="78049280"/>
        <c:scaling>
          <c:orientation val="minMax"/>
        </c:scaling>
        <c:delete val="0"/>
        <c:axPos val="l"/>
        <c:majorGridlines/>
        <c:numFmt formatCode="0" sourceLinked="0"/>
        <c:majorTickMark val="out"/>
        <c:minorTickMark val="none"/>
        <c:tickLblPos val="nextTo"/>
        <c:crossAx val="78039296"/>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Pt>
            <c:idx val="2"/>
            <c:invertIfNegative val="0"/>
            <c:bubble3D val="0"/>
            <c:spPr>
              <a:solidFill>
                <a:schemeClr val="bg1">
                  <a:lumMod val="75000"/>
                </a:schemeClr>
              </a:solidFill>
            </c:spPr>
          </c:dPt>
          <c:dPt>
            <c:idx val="6"/>
            <c:invertIfNegative val="0"/>
            <c:bubble3D val="0"/>
            <c:spPr>
              <a:solidFill>
                <a:schemeClr val="bg1">
                  <a:lumMod val="75000"/>
                </a:schemeClr>
              </a:solidFill>
            </c:spPr>
          </c:dPt>
          <c:dPt>
            <c:idx val="9"/>
            <c:invertIfNegative val="0"/>
            <c:bubble3D val="0"/>
            <c:spPr>
              <a:solidFill>
                <a:schemeClr val="bg1">
                  <a:lumMod val="75000"/>
                </a:schemeClr>
              </a:solidFill>
            </c:spPr>
          </c:dPt>
          <c:dLbls>
            <c:numFmt formatCode="0" sourceLinked="0"/>
            <c:showLegendKey val="0"/>
            <c:showVal val="1"/>
            <c:showCatName val="0"/>
            <c:showSerName val="0"/>
            <c:showPercent val="0"/>
            <c:showBubbleSize val="0"/>
            <c:showLeaderLines val="0"/>
          </c:dLbls>
          <c:cat>
            <c:strRef>
              <c:f>'LFP 55-64'!$L$37:$L$52</c:f>
              <c:strCache>
                <c:ptCount val="16"/>
                <c:pt idx="0">
                  <c:v>Slovenia</c:v>
                </c:pt>
                <c:pt idx="1">
                  <c:v>Hungary</c:v>
                </c:pt>
                <c:pt idx="2">
                  <c:v>Poland</c:v>
                </c:pt>
                <c:pt idx="3">
                  <c:v>Italy</c:v>
                </c:pt>
                <c:pt idx="4">
                  <c:v>Romania</c:v>
                </c:pt>
                <c:pt idx="5">
                  <c:v>Russian Federation</c:v>
                </c:pt>
                <c:pt idx="6">
                  <c:v>EU11</c:v>
                </c:pt>
                <c:pt idx="7">
                  <c:v>Portugal</c:v>
                </c:pt>
                <c:pt idx="8">
                  <c:v>Spain</c:v>
                </c:pt>
                <c:pt idx="9">
                  <c:v>EU15</c:v>
                </c:pt>
                <c:pt idx="10">
                  <c:v>Finland</c:v>
                </c:pt>
                <c:pt idx="11">
                  <c:v>Denmark</c:v>
                </c:pt>
                <c:pt idx="12">
                  <c:v>United States</c:v>
                </c:pt>
                <c:pt idx="13">
                  <c:v>Estonia</c:v>
                </c:pt>
                <c:pt idx="14">
                  <c:v>Germany</c:v>
                </c:pt>
                <c:pt idx="15">
                  <c:v>Sweden</c:v>
                </c:pt>
              </c:strCache>
            </c:strRef>
          </c:cat>
          <c:val>
            <c:numRef>
              <c:f>'LFP 55-64'!$M$37:$M$52</c:f>
              <c:numCache>
                <c:formatCode>0.0</c:formatCode>
                <c:ptCount val="16"/>
                <c:pt idx="0">
                  <c:v>35.1</c:v>
                </c:pt>
                <c:pt idx="1">
                  <c:v>40</c:v>
                </c:pt>
                <c:pt idx="2">
                  <c:v>41.8</c:v>
                </c:pt>
                <c:pt idx="3" formatCode="General">
                  <c:v>42.6</c:v>
                </c:pt>
                <c:pt idx="4">
                  <c:v>42.9</c:v>
                </c:pt>
                <c:pt idx="5">
                  <c:v>44.861260000000001</c:v>
                </c:pt>
                <c:pt idx="6" formatCode="General">
                  <c:v>48.6</c:v>
                </c:pt>
                <c:pt idx="7" formatCode="General">
                  <c:v>53.4</c:v>
                </c:pt>
                <c:pt idx="8" formatCode="General">
                  <c:v>53.5</c:v>
                </c:pt>
                <c:pt idx="9" formatCode="General">
                  <c:v>54.3</c:v>
                </c:pt>
                <c:pt idx="10" formatCode="General">
                  <c:v>62.3</c:v>
                </c:pt>
                <c:pt idx="11" formatCode="General">
                  <c:v>64.400000000000006</c:v>
                </c:pt>
                <c:pt idx="12">
                  <c:v>65.099999999999994</c:v>
                </c:pt>
                <c:pt idx="13">
                  <c:v>65.2</c:v>
                </c:pt>
                <c:pt idx="14" formatCode="General">
                  <c:v>65.400000000000006</c:v>
                </c:pt>
                <c:pt idx="15" formatCode="General">
                  <c:v>77</c:v>
                </c:pt>
              </c:numCache>
            </c:numRef>
          </c:val>
        </c:ser>
        <c:dLbls>
          <c:showLegendKey val="0"/>
          <c:showVal val="0"/>
          <c:showCatName val="0"/>
          <c:showSerName val="0"/>
          <c:showPercent val="0"/>
          <c:showBubbleSize val="0"/>
        </c:dLbls>
        <c:gapWidth val="150"/>
        <c:axId val="76886784"/>
        <c:axId val="76888320"/>
      </c:barChart>
      <c:catAx>
        <c:axId val="76886784"/>
        <c:scaling>
          <c:orientation val="minMax"/>
        </c:scaling>
        <c:delete val="0"/>
        <c:axPos val="b"/>
        <c:majorTickMark val="out"/>
        <c:minorTickMark val="none"/>
        <c:tickLblPos val="nextTo"/>
        <c:crossAx val="76888320"/>
        <c:crosses val="autoZero"/>
        <c:auto val="1"/>
        <c:lblAlgn val="ctr"/>
        <c:lblOffset val="100"/>
        <c:noMultiLvlLbl val="0"/>
      </c:catAx>
      <c:valAx>
        <c:axId val="76888320"/>
        <c:scaling>
          <c:orientation val="minMax"/>
        </c:scaling>
        <c:delete val="0"/>
        <c:axPos val="l"/>
        <c:majorGridlines/>
        <c:numFmt formatCode="0" sourceLinked="0"/>
        <c:majorTickMark val="out"/>
        <c:minorTickMark val="none"/>
        <c:tickLblPos val="nextTo"/>
        <c:crossAx val="76886784"/>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dirty="0" smtClean="0"/>
              <a:t>Potential to increase Labor Force among </a:t>
            </a:r>
            <a:r>
              <a:rPr lang="en-US" sz="1800" b="1" i="0" u="none" strike="noStrike" baseline="0" dirty="0" smtClean="0"/>
              <a:t>45-64  year olds</a:t>
            </a:r>
            <a:endParaRPr lang="en-US" dirty="0"/>
          </a:p>
        </c:rich>
      </c:tx>
      <c:layout/>
      <c:overlay val="0"/>
    </c:title>
    <c:autoTitleDeleted val="0"/>
    <c:plotArea>
      <c:layout>
        <c:manualLayout>
          <c:layoutTarget val="inner"/>
          <c:xMode val="edge"/>
          <c:yMode val="edge"/>
          <c:x val="6.5628930817610204E-2"/>
          <c:y val="0.112020011004203"/>
          <c:w val="0.93437106918238999"/>
          <c:h val="0.507801794887207"/>
        </c:manualLayout>
      </c:layout>
      <c:barChart>
        <c:barDir val="col"/>
        <c:grouping val="stacked"/>
        <c:varyColors val="0"/>
        <c:ser>
          <c:idx val="0"/>
          <c:order val="0"/>
          <c:tx>
            <c:strRef>
              <c:f>'2.LF Lost Data and Calculations'!$T$43</c:f>
              <c:strCache>
                <c:ptCount val="1"/>
                <c:pt idx="0">
                  <c:v>45-49</c:v>
                </c:pt>
              </c:strCache>
            </c:strRef>
          </c:tx>
          <c:spPr>
            <a:solidFill>
              <a:schemeClr val="tx1"/>
            </a:solidFill>
          </c:spPr>
          <c:invertIfNegative val="0"/>
          <c:cat>
            <c:strRef>
              <c:f>'2.LF Lost Data and Calculations'!$S$44:$S$78</c:f>
              <c:strCache>
                <c:ptCount val="35"/>
                <c:pt idx="0">
                  <c:v>Georgia</c:v>
                </c:pt>
                <c:pt idx="1">
                  <c:v>Kazakhstan</c:v>
                </c:pt>
                <c:pt idx="2">
                  <c:v>Sweden</c:v>
                </c:pt>
                <c:pt idx="3">
                  <c:v>Kyrgyzstan</c:v>
                </c:pt>
                <c:pt idx="4">
                  <c:v>Ireland</c:v>
                </c:pt>
                <c:pt idx="5">
                  <c:v>Estonia</c:v>
                </c:pt>
                <c:pt idx="6">
                  <c:v>United Kingdom</c:v>
                </c:pt>
                <c:pt idx="7">
                  <c:v>Latvia</c:v>
                </c:pt>
                <c:pt idx="8">
                  <c:v>Azerbaijan</c:v>
                </c:pt>
                <c:pt idx="9">
                  <c:v>Germany</c:v>
                </c:pt>
                <c:pt idx="10">
                  <c:v>Lithuania</c:v>
                </c:pt>
                <c:pt idx="11">
                  <c:v>Finland</c:v>
                </c:pt>
                <c:pt idx="12">
                  <c:v>Denmark</c:v>
                </c:pt>
                <c:pt idx="13">
                  <c:v>Moldova</c:v>
                </c:pt>
                <c:pt idx="14">
                  <c:v>Portugal</c:v>
                </c:pt>
                <c:pt idx="15">
                  <c:v>Netherlands</c:v>
                </c:pt>
                <c:pt idx="16">
                  <c:v>Spain</c:v>
                </c:pt>
                <c:pt idx="17">
                  <c:v>Bulgaria</c:v>
                </c:pt>
                <c:pt idx="18">
                  <c:v>Russian Federation</c:v>
                </c:pt>
                <c:pt idx="19">
                  <c:v>Czech Republic</c:v>
                </c:pt>
                <c:pt idx="20">
                  <c:v>Austria</c:v>
                </c:pt>
                <c:pt idx="21">
                  <c:v>Slovakia</c:v>
                </c:pt>
                <c:pt idx="22">
                  <c:v>Ukraine</c:v>
                </c:pt>
                <c:pt idx="23">
                  <c:v>Luxembourg</c:v>
                </c:pt>
                <c:pt idx="24">
                  <c:v>Romania</c:v>
                </c:pt>
                <c:pt idx="25">
                  <c:v>Greece</c:v>
                </c:pt>
                <c:pt idx="26">
                  <c:v>France</c:v>
                </c:pt>
                <c:pt idx="27">
                  <c:v>Italy</c:v>
                </c:pt>
                <c:pt idx="28">
                  <c:v>Serbia</c:v>
                </c:pt>
                <c:pt idx="29">
                  <c:v>Croatia</c:v>
                </c:pt>
                <c:pt idx="30">
                  <c:v>Belgium</c:v>
                </c:pt>
                <c:pt idx="31">
                  <c:v>Slovenia</c:v>
                </c:pt>
                <c:pt idx="32">
                  <c:v>Hungary</c:v>
                </c:pt>
                <c:pt idx="33">
                  <c:v>Turkey</c:v>
                </c:pt>
                <c:pt idx="34">
                  <c:v>Poland</c:v>
                </c:pt>
              </c:strCache>
            </c:strRef>
          </c:cat>
          <c:val>
            <c:numRef>
              <c:f>'2.LF Lost Data and Calculations'!$T$44:$T$78</c:f>
              <c:numCache>
                <c:formatCode>0.0%</c:formatCode>
                <c:ptCount val="35"/>
                <c:pt idx="0">
                  <c:v>6.2619735019858996E-3</c:v>
                </c:pt>
                <c:pt idx="1">
                  <c:v>1.74181286049382E-3</c:v>
                </c:pt>
                <c:pt idx="2">
                  <c:v>4.53141976875526E-3</c:v>
                </c:pt>
                <c:pt idx="3">
                  <c:v>5.4366843708201799E-3</c:v>
                </c:pt>
                <c:pt idx="4">
                  <c:v>-1.7645858137028301E-3</c:v>
                </c:pt>
                <c:pt idx="5">
                  <c:v>2.8431365458282702E-3</c:v>
                </c:pt>
                <c:pt idx="6">
                  <c:v>-1.6982577182946799E-3</c:v>
                </c:pt>
                <c:pt idx="7">
                  <c:v>6.9589188112852201E-3</c:v>
                </c:pt>
                <c:pt idx="8">
                  <c:v>2.2140493206822001E-2</c:v>
                </c:pt>
                <c:pt idx="9">
                  <c:v>2.1919603746878599E-3</c:v>
                </c:pt>
                <c:pt idx="10">
                  <c:v>3.6240037957579701E-3</c:v>
                </c:pt>
                <c:pt idx="11">
                  <c:v>9.5351029674932202E-4</c:v>
                </c:pt>
                <c:pt idx="12">
                  <c:v>2.2414750241084099E-3</c:v>
                </c:pt>
                <c:pt idx="13">
                  <c:v>0</c:v>
                </c:pt>
                <c:pt idx="14">
                  <c:v>5.9649008653315802E-3</c:v>
                </c:pt>
                <c:pt idx="15">
                  <c:v>6.0908962972229504E-3</c:v>
                </c:pt>
                <c:pt idx="16">
                  <c:v>9.7962419032487803E-3</c:v>
                </c:pt>
                <c:pt idx="17">
                  <c:v>7.8327765610144394E-3</c:v>
                </c:pt>
                <c:pt idx="18">
                  <c:v>1.40957435362677E-2</c:v>
                </c:pt>
                <c:pt idx="19">
                  <c:v>4.7817555226128998E-4</c:v>
                </c:pt>
                <c:pt idx="20">
                  <c:v>7.0229668794001502E-3</c:v>
                </c:pt>
                <c:pt idx="21">
                  <c:v>5.7342211196634201E-3</c:v>
                </c:pt>
                <c:pt idx="22">
                  <c:v>1.2236248990384399E-2</c:v>
                </c:pt>
                <c:pt idx="23">
                  <c:v>4.3193540737066502E-3</c:v>
                </c:pt>
                <c:pt idx="24">
                  <c:v>1.06622565152837E-2</c:v>
                </c:pt>
                <c:pt idx="25">
                  <c:v>1.41023530465116E-2</c:v>
                </c:pt>
                <c:pt idx="26">
                  <c:v>1.9097714591448901E-3</c:v>
                </c:pt>
                <c:pt idx="27">
                  <c:v>6.1479634405495103E-3</c:v>
                </c:pt>
                <c:pt idx="28">
                  <c:v>1.2595685970970801E-2</c:v>
                </c:pt>
                <c:pt idx="29">
                  <c:v>1.45986938300606E-2</c:v>
                </c:pt>
                <c:pt idx="30">
                  <c:v>9.8150883590411003E-3</c:v>
                </c:pt>
                <c:pt idx="31">
                  <c:v>4.7736787431945501E-3</c:v>
                </c:pt>
                <c:pt idx="32">
                  <c:v>1.0013713425283901E-2</c:v>
                </c:pt>
                <c:pt idx="33">
                  <c:v>4.6362577547665602E-2</c:v>
                </c:pt>
                <c:pt idx="34">
                  <c:v>1.5156253281888001E-2</c:v>
                </c:pt>
              </c:numCache>
            </c:numRef>
          </c:val>
        </c:ser>
        <c:ser>
          <c:idx val="1"/>
          <c:order val="1"/>
          <c:tx>
            <c:strRef>
              <c:f>'2.LF Lost Data and Calculations'!$U$43</c:f>
              <c:strCache>
                <c:ptCount val="1"/>
                <c:pt idx="0">
                  <c:v>50-54</c:v>
                </c:pt>
              </c:strCache>
            </c:strRef>
          </c:tx>
          <c:spPr>
            <a:solidFill>
              <a:schemeClr val="accent4"/>
            </a:solidFill>
          </c:spPr>
          <c:invertIfNegative val="0"/>
          <c:cat>
            <c:strRef>
              <c:f>'2.LF Lost Data and Calculations'!$S$44:$S$78</c:f>
              <c:strCache>
                <c:ptCount val="35"/>
                <c:pt idx="0">
                  <c:v>Georgia</c:v>
                </c:pt>
                <c:pt idx="1">
                  <c:v>Kazakhstan</c:v>
                </c:pt>
                <c:pt idx="2">
                  <c:v>Sweden</c:v>
                </c:pt>
                <c:pt idx="3">
                  <c:v>Kyrgyzstan</c:v>
                </c:pt>
                <c:pt idx="4">
                  <c:v>Ireland</c:v>
                </c:pt>
                <c:pt idx="5">
                  <c:v>Estonia</c:v>
                </c:pt>
                <c:pt idx="6">
                  <c:v>United Kingdom</c:v>
                </c:pt>
                <c:pt idx="7">
                  <c:v>Latvia</c:v>
                </c:pt>
                <c:pt idx="8">
                  <c:v>Azerbaijan</c:v>
                </c:pt>
                <c:pt idx="9">
                  <c:v>Germany</c:v>
                </c:pt>
                <c:pt idx="10">
                  <c:v>Lithuania</c:v>
                </c:pt>
                <c:pt idx="11">
                  <c:v>Finland</c:v>
                </c:pt>
                <c:pt idx="12">
                  <c:v>Denmark</c:v>
                </c:pt>
                <c:pt idx="13">
                  <c:v>Moldova</c:v>
                </c:pt>
                <c:pt idx="14">
                  <c:v>Portugal</c:v>
                </c:pt>
                <c:pt idx="15">
                  <c:v>Netherlands</c:v>
                </c:pt>
                <c:pt idx="16">
                  <c:v>Spain</c:v>
                </c:pt>
                <c:pt idx="17">
                  <c:v>Bulgaria</c:v>
                </c:pt>
                <c:pt idx="18">
                  <c:v>Russian Federation</c:v>
                </c:pt>
                <c:pt idx="19">
                  <c:v>Czech Republic</c:v>
                </c:pt>
                <c:pt idx="20">
                  <c:v>Austria</c:v>
                </c:pt>
                <c:pt idx="21">
                  <c:v>Slovakia</c:v>
                </c:pt>
                <c:pt idx="22">
                  <c:v>Ukraine</c:v>
                </c:pt>
                <c:pt idx="23">
                  <c:v>Luxembourg</c:v>
                </c:pt>
                <c:pt idx="24">
                  <c:v>Romania</c:v>
                </c:pt>
                <c:pt idx="25">
                  <c:v>Greece</c:v>
                </c:pt>
                <c:pt idx="26">
                  <c:v>France</c:v>
                </c:pt>
                <c:pt idx="27">
                  <c:v>Italy</c:v>
                </c:pt>
                <c:pt idx="28">
                  <c:v>Serbia</c:v>
                </c:pt>
                <c:pt idx="29">
                  <c:v>Croatia</c:v>
                </c:pt>
                <c:pt idx="30">
                  <c:v>Belgium</c:v>
                </c:pt>
                <c:pt idx="31">
                  <c:v>Slovenia</c:v>
                </c:pt>
                <c:pt idx="32">
                  <c:v>Hungary</c:v>
                </c:pt>
                <c:pt idx="33">
                  <c:v>Turkey</c:v>
                </c:pt>
                <c:pt idx="34">
                  <c:v>Poland</c:v>
                </c:pt>
              </c:strCache>
            </c:strRef>
          </c:cat>
          <c:val>
            <c:numRef>
              <c:f>'2.LF Lost Data and Calculations'!$U$44:$U$78</c:f>
              <c:numCache>
                <c:formatCode>0.0%</c:formatCode>
                <c:ptCount val="35"/>
                <c:pt idx="0">
                  <c:v>1.10885568644456E-2</c:v>
                </c:pt>
                <c:pt idx="1">
                  <c:v>1.13421738812083E-2</c:v>
                </c:pt>
                <c:pt idx="2">
                  <c:v>1.0408566451645901E-2</c:v>
                </c:pt>
                <c:pt idx="3">
                  <c:v>2.8516989664058901E-2</c:v>
                </c:pt>
                <c:pt idx="4">
                  <c:v>1.5024478494226799E-2</c:v>
                </c:pt>
                <c:pt idx="5">
                  <c:v>1.7354721290648401E-2</c:v>
                </c:pt>
                <c:pt idx="6">
                  <c:v>9.2864660893474792E-3</c:v>
                </c:pt>
                <c:pt idx="7">
                  <c:v>1.46624827816485E-2</c:v>
                </c:pt>
                <c:pt idx="8">
                  <c:v>4.5573588293841803E-2</c:v>
                </c:pt>
                <c:pt idx="9">
                  <c:v>1.3110902514873899E-2</c:v>
                </c:pt>
                <c:pt idx="10">
                  <c:v>1.9944172506702398E-2</c:v>
                </c:pt>
                <c:pt idx="11">
                  <c:v>1.00862193447382E-2</c:v>
                </c:pt>
                <c:pt idx="12">
                  <c:v>1.0290250416498101E-2</c:v>
                </c:pt>
                <c:pt idx="13">
                  <c:v>7.1301331768383006E-2</c:v>
                </c:pt>
                <c:pt idx="14">
                  <c:v>2.4614783048141398E-2</c:v>
                </c:pt>
                <c:pt idx="15">
                  <c:v>1.9580310232674501E-2</c:v>
                </c:pt>
                <c:pt idx="16">
                  <c:v>3.06015218714011E-2</c:v>
                </c:pt>
                <c:pt idx="17">
                  <c:v>1.8832235513046199E-2</c:v>
                </c:pt>
                <c:pt idx="18">
                  <c:v>4.1411057244760997E-2</c:v>
                </c:pt>
                <c:pt idx="19">
                  <c:v>1.14346280518637E-2</c:v>
                </c:pt>
                <c:pt idx="20">
                  <c:v>2.4798645772586801E-2</c:v>
                </c:pt>
                <c:pt idx="21">
                  <c:v>2.2040628858733001E-2</c:v>
                </c:pt>
                <c:pt idx="22">
                  <c:v>3.3599156473672002E-2</c:v>
                </c:pt>
                <c:pt idx="23">
                  <c:v>2.2468277036759299E-2</c:v>
                </c:pt>
                <c:pt idx="24">
                  <c:v>4.7463867515043903E-2</c:v>
                </c:pt>
                <c:pt idx="25">
                  <c:v>4.2802219345065597E-2</c:v>
                </c:pt>
                <c:pt idx="26">
                  <c:v>1.52337788022968E-2</c:v>
                </c:pt>
                <c:pt idx="27">
                  <c:v>2.1950561237827501E-2</c:v>
                </c:pt>
                <c:pt idx="28">
                  <c:v>4.45187717136983E-2</c:v>
                </c:pt>
                <c:pt idx="29">
                  <c:v>5.13722169711395E-2</c:v>
                </c:pt>
                <c:pt idx="30">
                  <c:v>3.8934668104822497E-2</c:v>
                </c:pt>
                <c:pt idx="31">
                  <c:v>3.6346826713325397E-2</c:v>
                </c:pt>
                <c:pt idx="32">
                  <c:v>3.6987908141644599E-2</c:v>
                </c:pt>
                <c:pt idx="33">
                  <c:v>8.6478206985634201E-2</c:v>
                </c:pt>
                <c:pt idx="34">
                  <c:v>5.3475027854833601E-2</c:v>
                </c:pt>
              </c:numCache>
            </c:numRef>
          </c:val>
        </c:ser>
        <c:ser>
          <c:idx val="2"/>
          <c:order val="2"/>
          <c:tx>
            <c:strRef>
              <c:f>'2.LF Lost Data and Calculations'!$V$43</c:f>
              <c:strCache>
                <c:ptCount val="1"/>
                <c:pt idx="0">
                  <c:v>55-59</c:v>
                </c:pt>
              </c:strCache>
            </c:strRef>
          </c:tx>
          <c:spPr>
            <a:solidFill>
              <a:srgbClr val="E20000"/>
            </a:solidFill>
          </c:spPr>
          <c:invertIfNegative val="0"/>
          <c:cat>
            <c:strRef>
              <c:f>'2.LF Lost Data and Calculations'!$S$44:$S$78</c:f>
              <c:strCache>
                <c:ptCount val="35"/>
                <c:pt idx="0">
                  <c:v>Georgia</c:v>
                </c:pt>
                <c:pt idx="1">
                  <c:v>Kazakhstan</c:v>
                </c:pt>
                <c:pt idx="2">
                  <c:v>Sweden</c:v>
                </c:pt>
                <c:pt idx="3">
                  <c:v>Kyrgyzstan</c:v>
                </c:pt>
                <c:pt idx="4">
                  <c:v>Ireland</c:v>
                </c:pt>
                <c:pt idx="5">
                  <c:v>Estonia</c:v>
                </c:pt>
                <c:pt idx="6">
                  <c:v>United Kingdom</c:v>
                </c:pt>
                <c:pt idx="7">
                  <c:v>Latvia</c:v>
                </c:pt>
                <c:pt idx="8">
                  <c:v>Azerbaijan</c:v>
                </c:pt>
                <c:pt idx="9">
                  <c:v>Germany</c:v>
                </c:pt>
                <c:pt idx="10">
                  <c:v>Lithuania</c:v>
                </c:pt>
                <c:pt idx="11">
                  <c:v>Finland</c:v>
                </c:pt>
                <c:pt idx="12">
                  <c:v>Denmark</c:v>
                </c:pt>
                <c:pt idx="13">
                  <c:v>Moldova</c:v>
                </c:pt>
                <c:pt idx="14">
                  <c:v>Portugal</c:v>
                </c:pt>
                <c:pt idx="15">
                  <c:v>Netherlands</c:v>
                </c:pt>
                <c:pt idx="16">
                  <c:v>Spain</c:v>
                </c:pt>
                <c:pt idx="17">
                  <c:v>Bulgaria</c:v>
                </c:pt>
                <c:pt idx="18">
                  <c:v>Russian Federation</c:v>
                </c:pt>
                <c:pt idx="19">
                  <c:v>Czech Republic</c:v>
                </c:pt>
                <c:pt idx="20">
                  <c:v>Austria</c:v>
                </c:pt>
                <c:pt idx="21">
                  <c:v>Slovakia</c:v>
                </c:pt>
                <c:pt idx="22">
                  <c:v>Ukraine</c:v>
                </c:pt>
                <c:pt idx="23">
                  <c:v>Luxembourg</c:v>
                </c:pt>
                <c:pt idx="24">
                  <c:v>Romania</c:v>
                </c:pt>
                <c:pt idx="25">
                  <c:v>Greece</c:v>
                </c:pt>
                <c:pt idx="26">
                  <c:v>France</c:v>
                </c:pt>
                <c:pt idx="27">
                  <c:v>Italy</c:v>
                </c:pt>
                <c:pt idx="28">
                  <c:v>Serbia</c:v>
                </c:pt>
                <c:pt idx="29">
                  <c:v>Croatia</c:v>
                </c:pt>
                <c:pt idx="30">
                  <c:v>Belgium</c:v>
                </c:pt>
                <c:pt idx="31">
                  <c:v>Slovenia</c:v>
                </c:pt>
                <c:pt idx="32">
                  <c:v>Hungary</c:v>
                </c:pt>
                <c:pt idx="33">
                  <c:v>Turkey</c:v>
                </c:pt>
                <c:pt idx="34">
                  <c:v>Poland</c:v>
                </c:pt>
              </c:strCache>
            </c:strRef>
          </c:cat>
          <c:val>
            <c:numRef>
              <c:f>'2.LF Lost Data and Calculations'!$V$44:$V$78</c:f>
              <c:numCache>
                <c:formatCode>0.0%</c:formatCode>
                <c:ptCount val="35"/>
                <c:pt idx="0">
                  <c:v>1.78057784761745E-2</c:v>
                </c:pt>
                <c:pt idx="1">
                  <c:v>3.1854916224633698E-2</c:v>
                </c:pt>
                <c:pt idx="2">
                  <c:v>2.3165439798866198E-2</c:v>
                </c:pt>
                <c:pt idx="3">
                  <c:v>5.7051645085211697E-2</c:v>
                </c:pt>
                <c:pt idx="4">
                  <c:v>5.1134895084634001E-2</c:v>
                </c:pt>
                <c:pt idx="5">
                  <c:v>3.6371508931767001E-2</c:v>
                </c:pt>
                <c:pt idx="6">
                  <c:v>3.6465097743272501E-2</c:v>
                </c:pt>
                <c:pt idx="7">
                  <c:v>2.8811834703703399E-2</c:v>
                </c:pt>
                <c:pt idx="8">
                  <c:v>4.8823541772811403E-2</c:v>
                </c:pt>
                <c:pt idx="9">
                  <c:v>3.9368064657787E-2</c:v>
                </c:pt>
                <c:pt idx="10">
                  <c:v>5.1129103923460498E-2</c:v>
                </c:pt>
                <c:pt idx="11">
                  <c:v>4.57293489598814E-2</c:v>
                </c:pt>
                <c:pt idx="12">
                  <c:v>2.5157017693262999E-2</c:v>
                </c:pt>
                <c:pt idx="13">
                  <c:v>2.86330605971566E-2</c:v>
                </c:pt>
                <c:pt idx="14">
                  <c:v>7.0585588619400202E-2</c:v>
                </c:pt>
                <c:pt idx="15">
                  <c:v>5.1308012259194402E-2</c:v>
                </c:pt>
                <c:pt idx="16">
                  <c:v>6.3153196850099694E-2</c:v>
                </c:pt>
                <c:pt idx="17">
                  <c:v>5.8110630364981201E-2</c:v>
                </c:pt>
                <c:pt idx="18">
                  <c:v>9.3694906435426495E-2</c:v>
                </c:pt>
                <c:pt idx="19">
                  <c:v>6.8781203986331294E-2</c:v>
                </c:pt>
                <c:pt idx="20">
                  <c:v>7.4473926512157798E-2</c:v>
                </c:pt>
                <c:pt idx="21">
                  <c:v>9.1700072663714993E-2</c:v>
                </c:pt>
                <c:pt idx="22">
                  <c:v>8.9193236860316702E-2</c:v>
                </c:pt>
                <c:pt idx="23">
                  <c:v>8.7609268894410994E-2</c:v>
                </c:pt>
                <c:pt idx="24">
                  <c:v>9.6991503472922694E-2</c:v>
                </c:pt>
                <c:pt idx="25">
                  <c:v>7.5425658298445594E-2</c:v>
                </c:pt>
                <c:pt idx="26">
                  <c:v>8.8996536926428005E-2</c:v>
                </c:pt>
                <c:pt idx="27">
                  <c:v>9.4469941284449202E-2</c:v>
                </c:pt>
                <c:pt idx="28">
                  <c:v>0.115354193095187</c:v>
                </c:pt>
                <c:pt idx="29">
                  <c:v>0.10339943003257999</c:v>
                </c:pt>
                <c:pt idx="30">
                  <c:v>9.6141653861313695E-2</c:v>
                </c:pt>
                <c:pt idx="31">
                  <c:v>0.131651492140992</c:v>
                </c:pt>
                <c:pt idx="32">
                  <c:v>0.110540616911115</c:v>
                </c:pt>
                <c:pt idx="33">
                  <c:v>0.104978704463335</c:v>
                </c:pt>
                <c:pt idx="34">
                  <c:v>0.13517451218016999</c:v>
                </c:pt>
              </c:numCache>
            </c:numRef>
          </c:val>
        </c:ser>
        <c:ser>
          <c:idx val="3"/>
          <c:order val="3"/>
          <c:tx>
            <c:strRef>
              <c:f>'2.LF Lost Data and Calculations'!$W$43</c:f>
              <c:strCache>
                <c:ptCount val="1"/>
                <c:pt idx="0">
                  <c:v>60-64</c:v>
                </c:pt>
              </c:strCache>
            </c:strRef>
          </c:tx>
          <c:spPr>
            <a:solidFill>
              <a:srgbClr val="C4E59F"/>
            </a:solidFill>
          </c:spPr>
          <c:invertIfNegative val="0"/>
          <c:cat>
            <c:strRef>
              <c:f>'2.LF Lost Data and Calculations'!$S$44:$S$78</c:f>
              <c:strCache>
                <c:ptCount val="35"/>
                <c:pt idx="0">
                  <c:v>Georgia</c:v>
                </c:pt>
                <c:pt idx="1">
                  <c:v>Kazakhstan</c:v>
                </c:pt>
                <c:pt idx="2">
                  <c:v>Sweden</c:v>
                </c:pt>
                <c:pt idx="3">
                  <c:v>Kyrgyzstan</c:v>
                </c:pt>
                <c:pt idx="4">
                  <c:v>Ireland</c:v>
                </c:pt>
                <c:pt idx="5">
                  <c:v>Estonia</c:v>
                </c:pt>
                <c:pt idx="6">
                  <c:v>United Kingdom</c:v>
                </c:pt>
                <c:pt idx="7">
                  <c:v>Latvia</c:v>
                </c:pt>
                <c:pt idx="8">
                  <c:v>Azerbaijan</c:v>
                </c:pt>
                <c:pt idx="9">
                  <c:v>Germany</c:v>
                </c:pt>
                <c:pt idx="10">
                  <c:v>Lithuania</c:v>
                </c:pt>
                <c:pt idx="11">
                  <c:v>Finland</c:v>
                </c:pt>
                <c:pt idx="12">
                  <c:v>Denmark</c:v>
                </c:pt>
                <c:pt idx="13">
                  <c:v>Moldova</c:v>
                </c:pt>
                <c:pt idx="14">
                  <c:v>Portugal</c:v>
                </c:pt>
                <c:pt idx="15">
                  <c:v>Netherlands</c:v>
                </c:pt>
                <c:pt idx="16">
                  <c:v>Spain</c:v>
                </c:pt>
                <c:pt idx="17">
                  <c:v>Bulgaria</c:v>
                </c:pt>
                <c:pt idx="18">
                  <c:v>Russian Federation</c:v>
                </c:pt>
                <c:pt idx="19">
                  <c:v>Czech Republic</c:v>
                </c:pt>
                <c:pt idx="20">
                  <c:v>Austria</c:v>
                </c:pt>
                <c:pt idx="21">
                  <c:v>Slovakia</c:v>
                </c:pt>
                <c:pt idx="22">
                  <c:v>Ukraine</c:v>
                </c:pt>
                <c:pt idx="23">
                  <c:v>Luxembourg</c:v>
                </c:pt>
                <c:pt idx="24">
                  <c:v>Romania</c:v>
                </c:pt>
                <c:pt idx="25">
                  <c:v>Greece</c:v>
                </c:pt>
                <c:pt idx="26">
                  <c:v>France</c:v>
                </c:pt>
                <c:pt idx="27">
                  <c:v>Italy</c:v>
                </c:pt>
                <c:pt idx="28">
                  <c:v>Serbia</c:v>
                </c:pt>
                <c:pt idx="29">
                  <c:v>Croatia</c:v>
                </c:pt>
                <c:pt idx="30">
                  <c:v>Belgium</c:v>
                </c:pt>
                <c:pt idx="31">
                  <c:v>Slovenia</c:v>
                </c:pt>
                <c:pt idx="32">
                  <c:v>Hungary</c:v>
                </c:pt>
                <c:pt idx="33">
                  <c:v>Turkey</c:v>
                </c:pt>
                <c:pt idx="34">
                  <c:v>Poland</c:v>
                </c:pt>
              </c:strCache>
            </c:strRef>
          </c:cat>
          <c:val>
            <c:numRef>
              <c:f>'2.LF Lost Data and Calculations'!$W$44:$W$78</c:f>
              <c:numCache>
                <c:formatCode>0.0%</c:formatCode>
                <c:ptCount val="35"/>
                <c:pt idx="0">
                  <c:v>2.90913552817267E-2</c:v>
                </c:pt>
                <c:pt idx="1">
                  <c:v>7.1516113107113796E-2</c:v>
                </c:pt>
                <c:pt idx="2">
                  <c:v>8.3336355175206794E-2</c:v>
                </c:pt>
                <c:pt idx="3">
                  <c:v>5.3639867958689302E-2</c:v>
                </c:pt>
                <c:pt idx="4">
                  <c:v>8.3808706042784994E-2</c:v>
                </c:pt>
                <c:pt idx="5">
                  <c:v>9.3183393712810994E-2</c:v>
                </c:pt>
                <c:pt idx="6">
                  <c:v>0.10642886687457501</c:v>
                </c:pt>
                <c:pt idx="7">
                  <c:v>0.104701538495863</c:v>
                </c:pt>
                <c:pt idx="8">
                  <c:v>4.1616259107287799E-2</c:v>
                </c:pt>
                <c:pt idx="9">
                  <c:v>0.11380558467860501</c:v>
                </c:pt>
                <c:pt idx="10">
                  <c:v>0.104197060171658</c:v>
                </c:pt>
                <c:pt idx="11">
                  <c:v>0.126394457500482</c:v>
                </c:pt>
                <c:pt idx="12">
                  <c:v>0.15518225641135</c:v>
                </c:pt>
                <c:pt idx="13">
                  <c:v>9.4722813294112806E-2</c:v>
                </c:pt>
                <c:pt idx="14">
                  <c:v>0.109259065949595</c:v>
                </c:pt>
                <c:pt idx="15">
                  <c:v>0.13831193707780901</c:v>
                </c:pt>
                <c:pt idx="16">
                  <c:v>0.11994175210544</c:v>
                </c:pt>
                <c:pt idx="17">
                  <c:v>0.156179967743072</c:v>
                </c:pt>
                <c:pt idx="18">
                  <c:v>9.8776824265401103E-2</c:v>
                </c:pt>
                <c:pt idx="19">
                  <c:v>0.173229854100001</c:v>
                </c:pt>
                <c:pt idx="20">
                  <c:v>0.15642614419140699</c:v>
                </c:pt>
                <c:pt idx="21">
                  <c:v>0.14415475905451999</c:v>
                </c:pt>
                <c:pt idx="22">
                  <c:v>0.131651030958052</c:v>
                </c:pt>
                <c:pt idx="23">
                  <c:v>0.153144784794537</c:v>
                </c:pt>
                <c:pt idx="24">
                  <c:v>0.11506240762839</c:v>
                </c:pt>
                <c:pt idx="25">
                  <c:v>0.14490725362364601</c:v>
                </c:pt>
                <c:pt idx="26">
                  <c:v>0.17441195833782899</c:v>
                </c:pt>
                <c:pt idx="27">
                  <c:v>0.16540463261449501</c:v>
                </c:pt>
                <c:pt idx="28">
                  <c:v>0.13368381128295201</c:v>
                </c:pt>
                <c:pt idx="29">
                  <c:v>0.14232869719233701</c:v>
                </c:pt>
                <c:pt idx="30">
                  <c:v>0.170232711576875</c:v>
                </c:pt>
                <c:pt idx="31">
                  <c:v>0.149516148984084</c:v>
                </c:pt>
                <c:pt idx="32">
                  <c:v>0.175446151250823</c:v>
                </c:pt>
                <c:pt idx="33">
                  <c:v>0.100429709511514</c:v>
                </c:pt>
                <c:pt idx="34">
                  <c:v>0.13942334511027399</c:v>
                </c:pt>
              </c:numCache>
            </c:numRef>
          </c:val>
        </c:ser>
        <c:dLbls>
          <c:showLegendKey val="0"/>
          <c:showVal val="0"/>
          <c:showCatName val="0"/>
          <c:showSerName val="0"/>
          <c:showPercent val="0"/>
          <c:showBubbleSize val="0"/>
        </c:dLbls>
        <c:gapWidth val="79"/>
        <c:overlap val="100"/>
        <c:axId val="78531584"/>
        <c:axId val="78533376"/>
      </c:barChart>
      <c:catAx>
        <c:axId val="78531584"/>
        <c:scaling>
          <c:orientation val="minMax"/>
        </c:scaling>
        <c:delete val="0"/>
        <c:axPos val="b"/>
        <c:majorTickMark val="out"/>
        <c:minorTickMark val="none"/>
        <c:tickLblPos val="nextTo"/>
        <c:txPr>
          <a:bodyPr/>
          <a:lstStyle/>
          <a:p>
            <a:pPr>
              <a:defRPr sz="1400" b="1">
                <a:latin typeface="Times New Roman" pitchFamily="18" charset="0"/>
                <a:cs typeface="Times New Roman" pitchFamily="18" charset="0"/>
              </a:defRPr>
            </a:pPr>
            <a:endParaRPr lang="en-US"/>
          </a:p>
        </c:txPr>
        <c:crossAx val="78533376"/>
        <c:crosses val="autoZero"/>
        <c:auto val="1"/>
        <c:lblAlgn val="ctr"/>
        <c:lblOffset val="100"/>
        <c:noMultiLvlLbl val="0"/>
      </c:catAx>
      <c:valAx>
        <c:axId val="78533376"/>
        <c:scaling>
          <c:orientation val="minMax"/>
          <c:max val="0.35"/>
          <c:min val="0"/>
        </c:scaling>
        <c:delete val="0"/>
        <c:axPos val="l"/>
        <c:majorGridlines/>
        <c:numFmt formatCode="0%" sourceLinked="0"/>
        <c:majorTickMark val="out"/>
        <c:minorTickMark val="none"/>
        <c:tickLblPos val="nextTo"/>
        <c:txPr>
          <a:bodyPr/>
          <a:lstStyle/>
          <a:p>
            <a:pPr>
              <a:defRPr sz="1600"/>
            </a:pPr>
            <a:endParaRPr lang="en-US"/>
          </a:p>
        </c:txPr>
        <c:crossAx val="78531584"/>
        <c:crosses val="autoZero"/>
        <c:crossBetween val="between"/>
      </c:valAx>
    </c:plotArea>
    <c:legend>
      <c:legendPos val="b"/>
      <c:layout>
        <c:manualLayout>
          <c:xMode val="edge"/>
          <c:yMode val="edge"/>
          <c:x val="2.86653790917645E-2"/>
          <c:y val="0.90361095056893603"/>
          <c:w val="0.43138524351122798"/>
          <c:h val="5.8808309560247997E-2"/>
        </c:manualLayout>
      </c:layout>
      <c:overlay val="0"/>
      <c:txPr>
        <a:bodyPr/>
        <a:lstStyle/>
        <a:p>
          <a:pPr>
            <a:defRPr sz="1600"/>
          </a:pPr>
          <a:endParaRPr lang="en-US"/>
        </a:p>
      </c:txPr>
    </c:legend>
    <c:plotVisOnly val="1"/>
    <c:dispBlanksAs val="gap"/>
    <c:showDLblsOverMax val="0"/>
  </c:chart>
  <c:spPr>
    <a:effectLst/>
  </c:sp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en-US" sz="2400" dirty="0"/>
              <a:t>Employment status of working age population (2011)</a:t>
            </a:r>
          </a:p>
        </c:rich>
      </c:tx>
      <c:layout/>
      <c:overlay val="0"/>
    </c:title>
    <c:autoTitleDeleted val="0"/>
    <c:plotArea>
      <c:layout/>
      <c:ofPieChart>
        <c:ofPieType val="bar"/>
        <c:varyColors val="1"/>
        <c:ser>
          <c:idx val="0"/>
          <c:order val="0"/>
          <c:dLbls>
            <c:dLbl>
              <c:idx val="0"/>
              <c:layout>
                <c:manualLayout>
                  <c:x val="7.6527479561858403E-2"/>
                  <c:y val="-7.5692621755613903E-3"/>
                </c:manualLayout>
              </c:layout>
              <c:dLblPos val="bestFit"/>
              <c:showLegendKey val="0"/>
              <c:showVal val="0"/>
              <c:showCatName val="1"/>
              <c:showSerName val="0"/>
              <c:showPercent val="1"/>
              <c:showBubbleSize val="0"/>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layout/>
              <c:tx>
                <c:rich>
                  <a:bodyPr/>
                  <a:lstStyle/>
                  <a:p>
                    <a:pPr>
                      <a:defRPr sz="1400" b="1"/>
                    </a:pPr>
                    <a:r>
                      <a:rPr lang="en-US" sz="1400" b="1"/>
                      <a:t>Out</a:t>
                    </a:r>
                    <a:r>
                      <a:rPr lang="en-US" sz="1400" b="1" baseline="0"/>
                      <a:t> of Employment</a:t>
                    </a:r>
                  </a:p>
                  <a:p>
                    <a:pPr>
                      <a:defRPr sz="1400" b="1"/>
                    </a:pPr>
                    <a:r>
                      <a:rPr lang="en-US" sz="1400" b="1"/>
                      <a:t>28%</a:t>
                    </a:r>
                    <a:endParaRPr lang="en-US" sz="1000" b="1"/>
                  </a:p>
                </c:rich>
              </c:tx>
              <c:spPr/>
              <c:dLblPos val="bestFit"/>
              <c:showLegendKey val="0"/>
              <c:showVal val="0"/>
              <c:showCatName val="1"/>
              <c:showSerName val="0"/>
              <c:showPercent val="1"/>
              <c:showBubbleSize val="0"/>
            </c:dLbl>
            <c:txPr>
              <a:bodyPr/>
              <a:lstStyle/>
              <a:p>
                <a:pPr>
                  <a:defRPr sz="1400"/>
                </a:pPr>
                <a:endParaRPr lang="en-US"/>
              </a:p>
            </c:txPr>
            <c:dLblPos val="bestFit"/>
            <c:showLegendKey val="0"/>
            <c:showVal val="0"/>
            <c:showCatName val="1"/>
            <c:showSerName val="0"/>
            <c:showPercent val="1"/>
            <c:showBubbleSize val="0"/>
            <c:showLeaderLines val="1"/>
          </c:dLbls>
          <c:cat>
            <c:strRef>
              <c:f>Sheet4!$H$10:$H$19</c:f>
              <c:strCache>
                <c:ptCount val="10"/>
                <c:pt idx="0">
                  <c:v>Students aged 16-24</c:v>
                </c:pt>
                <c:pt idx="1">
                  <c:v>Working</c:v>
                </c:pt>
                <c:pt idx="2">
                  <c:v>Cluster 1</c:v>
                </c:pt>
                <c:pt idx="3">
                  <c:v>Cluster 2</c:v>
                </c:pt>
                <c:pt idx="4">
                  <c:v>Cluster 3</c:v>
                </c:pt>
                <c:pt idx="5">
                  <c:v>Cluster 4</c:v>
                </c:pt>
                <c:pt idx="6">
                  <c:v>Cluster 5</c:v>
                </c:pt>
                <c:pt idx="7">
                  <c:v>Cluster 6</c:v>
                </c:pt>
                <c:pt idx="8">
                  <c:v>Cluster 7</c:v>
                </c:pt>
                <c:pt idx="9">
                  <c:v>Cluster 8</c:v>
                </c:pt>
              </c:strCache>
            </c:strRef>
          </c:cat>
          <c:val>
            <c:numRef>
              <c:f>Sheet4!$I$10:$I$19</c:f>
              <c:numCache>
                <c:formatCode>_(* #,##0_);_(* \(#,##0\);_(* "-"??_);_(@_)</c:formatCode>
                <c:ptCount val="10"/>
                <c:pt idx="0">
                  <c:v>2319672.4</c:v>
                </c:pt>
                <c:pt idx="1">
                  <c:v>15809479.300000001</c:v>
                </c:pt>
                <c:pt idx="2">
                  <c:v>1217976.8925399999</c:v>
                </c:pt>
                <c:pt idx="3">
                  <c:v>1157180.5137199999</c:v>
                </c:pt>
                <c:pt idx="4">
                  <c:v>929023.31680000003</c:v>
                </c:pt>
                <c:pt idx="5">
                  <c:v>769176.65788000007</c:v>
                </c:pt>
                <c:pt idx="6">
                  <c:v>765761.13098000002</c:v>
                </c:pt>
                <c:pt idx="7">
                  <c:v>716577.54361999989</c:v>
                </c:pt>
                <c:pt idx="8">
                  <c:v>676274.32620000001</c:v>
                </c:pt>
                <c:pt idx="9">
                  <c:v>599083.41825999995</c:v>
                </c:pt>
              </c:numCache>
            </c:numRef>
          </c:val>
        </c:ser>
        <c:dLbls>
          <c:dLblPos val="bestFit"/>
          <c:showLegendKey val="0"/>
          <c:showVal val="0"/>
          <c:showCatName val="1"/>
          <c:showSerName val="0"/>
          <c:showPercent val="1"/>
          <c:showBubbleSize val="0"/>
          <c:showLeaderLines val="1"/>
        </c:dLbls>
        <c:gapWidth val="100"/>
        <c:splitType val="pos"/>
        <c:splitPos val="8"/>
        <c:secondPieSize val="75"/>
        <c:serLines/>
      </c:ofPieChart>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'Short variable name - withoutDK'!$D$5</c:f>
              <c:strCache>
                <c:ptCount val="1"/>
                <c:pt idx="0">
                  <c:v>Very important</c:v>
                </c:pt>
              </c:strCache>
            </c:strRef>
          </c:tx>
          <c:invertIfNegative val="0"/>
          <c:cat>
            <c:multiLvlStrRef>
              <c:f>'Short variable name - withoutDK'!$B$6:$C$23</c:f>
              <c:multiLvlStrCache>
                <c:ptCount val="18"/>
                <c:lvl>
                  <c:pt idx="0">
                    <c:v>Family care obligation</c:v>
                  </c:pt>
                  <c:pt idx="1">
                    <c:v>Retire with partner</c:v>
                  </c:pt>
                  <c:pt idx="2">
                    <c:v>Lack of modern skills</c:v>
                  </c:pt>
                  <c:pt idx="3">
                    <c:v>Places are not adapted</c:v>
                  </c:pt>
                  <c:pt idx="4">
                    <c:v>Pensions/tax systems</c:v>
                  </c:pt>
                  <c:pt idx="5">
                    <c:v>Attitudes of employers</c:v>
                  </c:pt>
                  <c:pt idx="6">
                    <c:v>No gradual retirement</c:v>
                  </c:pt>
                  <c:pt idx="7">
                    <c:v>Excluded from training</c:v>
                  </c:pt>
                  <c:pt idx="10">
                    <c:v>Retire with partner</c:v>
                  </c:pt>
                  <c:pt idx="11">
                    <c:v>Family care obligation</c:v>
                  </c:pt>
                  <c:pt idx="12">
                    <c:v>Pensions/tax systems</c:v>
                  </c:pt>
                  <c:pt idx="13">
                    <c:v>Lack of modern skills</c:v>
                  </c:pt>
                  <c:pt idx="14">
                    <c:v>Places are not adapted</c:v>
                  </c:pt>
                  <c:pt idx="15">
                    <c:v>No gradual retirement</c:v>
                  </c:pt>
                  <c:pt idx="16">
                    <c:v>Excluded from training</c:v>
                  </c:pt>
                  <c:pt idx="17">
                    <c:v>Attitudes of employers</c:v>
                  </c:pt>
                </c:lvl>
                <c:lvl>
                  <c:pt idx="0">
                    <c:v>EU15</c:v>
                  </c:pt>
                  <c:pt idx="10">
                    <c:v>EU11</c:v>
                  </c:pt>
                </c:lvl>
              </c:multiLvlStrCache>
            </c:multiLvlStrRef>
          </c:cat>
          <c:val>
            <c:numRef>
              <c:f>'Short variable name - withoutDK'!$D$6:$D$23</c:f>
              <c:numCache>
                <c:formatCode>General</c:formatCode>
                <c:ptCount val="18"/>
                <c:pt idx="0">
                  <c:v>15</c:v>
                </c:pt>
                <c:pt idx="1">
                  <c:v>15.97</c:v>
                </c:pt>
                <c:pt idx="2">
                  <c:v>16.489999999999981</c:v>
                </c:pt>
                <c:pt idx="3">
                  <c:v>17.010000000000009</c:v>
                </c:pt>
                <c:pt idx="4">
                  <c:v>19.72</c:v>
                </c:pt>
                <c:pt idx="5">
                  <c:v>24.96</c:v>
                </c:pt>
                <c:pt idx="6">
                  <c:v>25.22</c:v>
                </c:pt>
                <c:pt idx="7">
                  <c:v>26.68</c:v>
                </c:pt>
                <c:pt idx="9">
                  <c:v>0</c:v>
                </c:pt>
                <c:pt idx="10">
                  <c:v>11.84</c:v>
                </c:pt>
                <c:pt idx="11">
                  <c:v>19.91</c:v>
                </c:pt>
                <c:pt idx="12">
                  <c:v>22.12</c:v>
                </c:pt>
                <c:pt idx="13">
                  <c:v>22.64</c:v>
                </c:pt>
                <c:pt idx="14">
                  <c:v>23.16</c:v>
                </c:pt>
                <c:pt idx="15">
                  <c:v>25.04</c:v>
                </c:pt>
                <c:pt idx="16">
                  <c:v>26.64</c:v>
                </c:pt>
                <c:pt idx="17">
                  <c:v>33.72</c:v>
                </c:pt>
              </c:numCache>
            </c:numRef>
          </c:val>
        </c:ser>
        <c:ser>
          <c:idx val="1"/>
          <c:order val="1"/>
          <c:tx>
            <c:strRef>
              <c:f>'Short variable name - withoutDK'!$E$5</c:f>
              <c:strCache>
                <c:ptCount val="1"/>
                <c:pt idx="0">
                  <c:v>Fairly important</c:v>
                </c:pt>
              </c:strCache>
            </c:strRef>
          </c:tx>
          <c:invertIfNegative val="0"/>
          <c:cat>
            <c:multiLvlStrRef>
              <c:f>'Short variable name - withoutDK'!$B$6:$C$23</c:f>
              <c:multiLvlStrCache>
                <c:ptCount val="18"/>
                <c:lvl>
                  <c:pt idx="0">
                    <c:v>Family care obligation</c:v>
                  </c:pt>
                  <c:pt idx="1">
                    <c:v>Retire with partner</c:v>
                  </c:pt>
                  <c:pt idx="2">
                    <c:v>Lack of modern skills</c:v>
                  </c:pt>
                  <c:pt idx="3">
                    <c:v>Places are not adapted</c:v>
                  </c:pt>
                  <c:pt idx="4">
                    <c:v>Pensions/tax systems</c:v>
                  </c:pt>
                  <c:pt idx="5">
                    <c:v>Attitudes of employers</c:v>
                  </c:pt>
                  <c:pt idx="6">
                    <c:v>No gradual retirement</c:v>
                  </c:pt>
                  <c:pt idx="7">
                    <c:v>Excluded from training</c:v>
                  </c:pt>
                  <c:pt idx="10">
                    <c:v>Retire with partner</c:v>
                  </c:pt>
                  <c:pt idx="11">
                    <c:v>Family care obligation</c:v>
                  </c:pt>
                  <c:pt idx="12">
                    <c:v>Pensions/tax systems</c:v>
                  </c:pt>
                  <c:pt idx="13">
                    <c:v>Lack of modern skills</c:v>
                  </c:pt>
                  <c:pt idx="14">
                    <c:v>Places are not adapted</c:v>
                  </c:pt>
                  <c:pt idx="15">
                    <c:v>No gradual retirement</c:v>
                  </c:pt>
                  <c:pt idx="16">
                    <c:v>Excluded from training</c:v>
                  </c:pt>
                  <c:pt idx="17">
                    <c:v>Attitudes of employers</c:v>
                  </c:pt>
                </c:lvl>
                <c:lvl>
                  <c:pt idx="0">
                    <c:v>EU15</c:v>
                  </c:pt>
                  <c:pt idx="10">
                    <c:v>EU11</c:v>
                  </c:pt>
                </c:lvl>
              </c:multiLvlStrCache>
            </c:multiLvlStrRef>
          </c:cat>
          <c:val>
            <c:numRef>
              <c:f>'Short variable name - withoutDK'!$E$6:$E$23</c:f>
              <c:numCache>
                <c:formatCode>General</c:formatCode>
                <c:ptCount val="18"/>
                <c:pt idx="0">
                  <c:v>35.68</c:v>
                </c:pt>
                <c:pt idx="1">
                  <c:v>37.14</c:v>
                </c:pt>
                <c:pt idx="2">
                  <c:v>42.54</c:v>
                </c:pt>
                <c:pt idx="3">
                  <c:v>37.65</c:v>
                </c:pt>
                <c:pt idx="4">
                  <c:v>38.31</c:v>
                </c:pt>
                <c:pt idx="5">
                  <c:v>42.49</c:v>
                </c:pt>
                <c:pt idx="6">
                  <c:v>46.88</c:v>
                </c:pt>
                <c:pt idx="7">
                  <c:v>44.63</c:v>
                </c:pt>
                <c:pt idx="9">
                  <c:v>0</c:v>
                </c:pt>
                <c:pt idx="10">
                  <c:v>31.88</c:v>
                </c:pt>
                <c:pt idx="11">
                  <c:v>43.59</c:v>
                </c:pt>
                <c:pt idx="12">
                  <c:v>41.81</c:v>
                </c:pt>
                <c:pt idx="13">
                  <c:v>49.28</c:v>
                </c:pt>
                <c:pt idx="14">
                  <c:v>43.9</c:v>
                </c:pt>
                <c:pt idx="15">
                  <c:v>44.85</c:v>
                </c:pt>
                <c:pt idx="16">
                  <c:v>46.76</c:v>
                </c:pt>
                <c:pt idx="17">
                  <c:v>42.21</c:v>
                </c:pt>
              </c:numCache>
            </c:numRef>
          </c:val>
        </c:ser>
        <c:ser>
          <c:idx val="2"/>
          <c:order val="2"/>
          <c:tx>
            <c:strRef>
              <c:f>'Short variable name - withoutDK'!$F$5</c:f>
              <c:strCache>
                <c:ptCount val="1"/>
                <c:pt idx="0">
                  <c:v>Not very important</c:v>
                </c:pt>
              </c:strCache>
            </c:strRef>
          </c:tx>
          <c:invertIfNegative val="0"/>
          <c:cat>
            <c:multiLvlStrRef>
              <c:f>'Short variable name - withoutDK'!$B$6:$C$23</c:f>
              <c:multiLvlStrCache>
                <c:ptCount val="18"/>
                <c:lvl>
                  <c:pt idx="0">
                    <c:v>Family care obligation</c:v>
                  </c:pt>
                  <c:pt idx="1">
                    <c:v>Retire with partner</c:v>
                  </c:pt>
                  <c:pt idx="2">
                    <c:v>Lack of modern skills</c:v>
                  </c:pt>
                  <c:pt idx="3">
                    <c:v>Places are not adapted</c:v>
                  </c:pt>
                  <c:pt idx="4">
                    <c:v>Pensions/tax systems</c:v>
                  </c:pt>
                  <c:pt idx="5">
                    <c:v>Attitudes of employers</c:v>
                  </c:pt>
                  <c:pt idx="6">
                    <c:v>No gradual retirement</c:v>
                  </c:pt>
                  <c:pt idx="7">
                    <c:v>Excluded from training</c:v>
                  </c:pt>
                  <c:pt idx="10">
                    <c:v>Retire with partner</c:v>
                  </c:pt>
                  <c:pt idx="11">
                    <c:v>Family care obligation</c:v>
                  </c:pt>
                  <c:pt idx="12">
                    <c:v>Pensions/tax systems</c:v>
                  </c:pt>
                  <c:pt idx="13">
                    <c:v>Lack of modern skills</c:v>
                  </c:pt>
                  <c:pt idx="14">
                    <c:v>Places are not adapted</c:v>
                  </c:pt>
                  <c:pt idx="15">
                    <c:v>No gradual retirement</c:v>
                  </c:pt>
                  <c:pt idx="16">
                    <c:v>Excluded from training</c:v>
                  </c:pt>
                  <c:pt idx="17">
                    <c:v>Attitudes of employers</c:v>
                  </c:pt>
                </c:lvl>
                <c:lvl>
                  <c:pt idx="0">
                    <c:v>EU15</c:v>
                  </c:pt>
                  <c:pt idx="10">
                    <c:v>EU11</c:v>
                  </c:pt>
                </c:lvl>
              </c:multiLvlStrCache>
            </c:multiLvlStrRef>
          </c:cat>
          <c:val>
            <c:numRef>
              <c:f>'Short variable name - withoutDK'!$F$6:$F$23</c:f>
              <c:numCache>
                <c:formatCode>General</c:formatCode>
                <c:ptCount val="18"/>
                <c:pt idx="0">
                  <c:v>30.53</c:v>
                </c:pt>
                <c:pt idx="1">
                  <c:v>27.68</c:v>
                </c:pt>
                <c:pt idx="2">
                  <c:v>25.7</c:v>
                </c:pt>
                <c:pt idx="3">
                  <c:v>26.98</c:v>
                </c:pt>
                <c:pt idx="4">
                  <c:v>21.81</c:v>
                </c:pt>
                <c:pt idx="5">
                  <c:v>19.39</c:v>
                </c:pt>
                <c:pt idx="6">
                  <c:v>14.97</c:v>
                </c:pt>
                <c:pt idx="7">
                  <c:v>17.29</c:v>
                </c:pt>
                <c:pt idx="9">
                  <c:v>0</c:v>
                </c:pt>
                <c:pt idx="10">
                  <c:v>28.32</c:v>
                </c:pt>
                <c:pt idx="11">
                  <c:v>21.77</c:v>
                </c:pt>
                <c:pt idx="12">
                  <c:v>17.190000000000001</c:v>
                </c:pt>
                <c:pt idx="13">
                  <c:v>17.420000000000002</c:v>
                </c:pt>
                <c:pt idx="14">
                  <c:v>19.39</c:v>
                </c:pt>
                <c:pt idx="15">
                  <c:v>14.35</c:v>
                </c:pt>
                <c:pt idx="16">
                  <c:v>15.37</c:v>
                </c:pt>
                <c:pt idx="17">
                  <c:v>14.41</c:v>
                </c:pt>
              </c:numCache>
            </c:numRef>
          </c:val>
        </c:ser>
        <c:ser>
          <c:idx val="3"/>
          <c:order val="3"/>
          <c:tx>
            <c:strRef>
              <c:f>'Short variable name - withoutDK'!$G$5</c:f>
              <c:strCache>
                <c:ptCount val="1"/>
                <c:pt idx="0">
                  <c:v>Not important at all</c:v>
                </c:pt>
              </c:strCache>
            </c:strRef>
          </c:tx>
          <c:invertIfNegative val="0"/>
          <c:cat>
            <c:multiLvlStrRef>
              <c:f>'Short variable name - withoutDK'!$B$6:$C$23</c:f>
              <c:multiLvlStrCache>
                <c:ptCount val="18"/>
                <c:lvl>
                  <c:pt idx="0">
                    <c:v>Family care obligation</c:v>
                  </c:pt>
                  <c:pt idx="1">
                    <c:v>Retire with partner</c:v>
                  </c:pt>
                  <c:pt idx="2">
                    <c:v>Lack of modern skills</c:v>
                  </c:pt>
                  <c:pt idx="3">
                    <c:v>Places are not adapted</c:v>
                  </c:pt>
                  <c:pt idx="4">
                    <c:v>Pensions/tax systems</c:v>
                  </c:pt>
                  <c:pt idx="5">
                    <c:v>Attitudes of employers</c:v>
                  </c:pt>
                  <c:pt idx="6">
                    <c:v>No gradual retirement</c:v>
                  </c:pt>
                  <c:pt idx="7">
                    <c:v>Excluded from training</c:v>
                  </c:pt>
                  <c:pt idx="10">
                    <c:v>Retire with partner</c:v>
                  </c:pt>
                  <c:pt idx="11">
                    <c:v>Family care obligation</c:v>
                  </c:pt>
                  <c:pt idx="12">
                    <c:v>Pensions/tax systems</c:v>
                  </c:pt>
                  <c:pt idx="13">
                    <c:v>Lack of modern skills</c:v>
                  </c:pt>
                  <c:pt idx="14">
                    <c:v>Places are not adapted</c:v>
                  </c:pt>
                  <c:pt idx="15">
                    <c:v>No gradual retirement</c:v>
                  </c:pt>
                  <c:pt idx="16">
                    <c:v>Excluded from training</c:v>
                  </c:pt>
                  <c:pt idx="17">
                    <c:v>Attitudes of employers</c:v>
                  </c:pt>
                </c:lvl>
                <c:lvl>
                  <c:pt idx="0">
                    <c:v>EU15</c:v>
                  </c:pt>
                  <c:pt idx="10">
                    <c:v>EU11</c:v>
                  </c:pt>
                </c:lvl>
              </c:multiLvlStrCache>
            </c:multiLvlStrRef>
          </c:cat>
          <c:val>
            <c:numRef>
              <c:f>'Short variable name - withoutDK'!$G$6:$G$23</c:f>
              <c:numCache>
                <c:formatCode>General</c:formatCode>
                <c:ptCount val="18"/>
                <c:pt idx="0">
                  <c:v>14.51</c:v>
                </c:pt>
                <c:pt idx="1">
                  <c:v>12.18</c:v>
                </c:pt>
                <c:pt idx="2">
                  <c:v>10.89</c:v>
                </c:pt>
                <c:pt idx="3">
                  <c:v>12.17</c:v>
                </c:pt>
                <c:pt idx="4">
                  <c:v>11.22</c:v>
                </c:pt>
                <c:pt idx="5">
                  <c:v>7.55</c:v>
                </c:pt>
                <c:pt idx="6">
                  <c:v>4.63</c:v>
                </c:pt>
                <c:pt idx="7">
                  <c:v>6.44</c:v>
                </c:pt>
                <c:pt idx="9">
                  <c:v>0</c:v>
                </c:pt>
                <c:pt idx="10">
                  <c:v>16.670000000000009</c:v>
                </c:pt>
                <c:pt idx="11">
                  <c:v>7.17</c:v>
                </c:pt>
                <c:pt idx="12">
                  <c:v>5.72</c:v>
                </c:pt>
                <c:pt idx="13">
                  <c:v>3.75</c:v>
                </c:pt>
                <c:pt idx="14">
                  <c:v>5.34</c:v>
                </c:pt>
                <c:pt idx="15">
                  <c:v>3.44</c:v>
                </c:pt>
                <c:pt idx="16">
                  <c:v>3.24</c:v>
                </c:pt>
                <c:pt idx="17">
                  <c:v>2.36</c:v>
                </c:pt>
              </c:numCache>
            </c:numRef>
          </c:val>
        </c:ser>
        <c:dLbls>
          <c:showLegendKey val="0"/>
          <c:showVal val="0"/>
          <c:showCatName val="0"/>
          <c:showSerName val="0"/>
          <c:showPercent val="0"/>
          <c:showBubbleSize val="0"/>
        </c:dLbls>
        <c:gapWidth val="75"/>
        <c:overlap val="100"/>
        <c:axId val="81659008"/>
        <c:axId val="81660544"/>
      </c:barChart>
      <c:catAx>
        <c:axId val="81659008"/>
        <c:scaling>
          <c:orientation val="minMax"/>
        </c:scaling>
        <c:delete val="0"/>
        <c:axPos val="l"/>
        <c:majorTickMark val="none"/>
        <c:minorTickMark val="none"/>
        <c:tickLblPos val="nextTo"/>
        <c:txPr>
          <a:bodyPr/>
          <a:lstStyle/>
          <a:p>
            <a:pPr>
              <a:defRPr sz="1300" b="1"/>
            </a:pPr>
            <a:endParaRPr lang="en-US"/>
          </a:p>
        </c:txPr>
        <c:crossAx val="81660544"/>
        <c:crosses val="autoZero"/>
        <c:auto val="1"/>
        <c:lblAlgn val="ctr"/>
        <c:lblOffset val="100"/>
        <c:noMultiLvlLbl val="0"/>
      </c:catAx>
      <c:valAx>
        <c:axId val="81660544"/>
        <c:scaling>
          <c:orientation val="minMax"/>
        </c:scaling>
        <c:delete val="0"/>
        <c:axPos val="b"/>
        <c:majorGridlines/>
        <c:numFmt formatCode="0%" sourceLinked="1"/>
        <c:majorTickMark val="none"/>
        <c:minorTickMark val="none"/>
        <c:tickLblPos val="nextTo"/>
        <c:spPr>
          <a:ln w="9525">
            <a:noFill/>
          </a:ln>
        </c:spPr>
        <c:crossAx val="81659008"/>
        <c:crosses val="autoZero"/>
        <c:crossBetween val="between"/>
      </c:valAx>
    </c:plotArea>
    <c:legend>
      <c:legendPos val="b"/>
      <c:layout/>
      <c:overlay val="0"/>
      <c:txPr>
        <a:bodyPr/>
        <a:lstStyle/>
        <a:p>
          <a:pPr>
            <a:defRPr sz="1400"/>
          </a:pPr>
          <a:endParaRPr lang="en-US"/>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a:lstStyle/>
          <a:p>
            <a:pPr>
              <a:defRPr sz="1400"/>
            </a:pPr>
            <a:r>
              <a:rPr lang="en-US" sz="1400"/>
              <a:t>Female life expectancy at age 50</a:t>
            </a:r>
          </a:p>
        </c:rich>
      </c:tx>
      <c:layout/>
      <c:overlay val="0"/>
    </c:title>
    <c:autoTitleDeleted val="0"/>
    <c:plotArea>
      <c:layout/>
      <c:barChart>
        <c:barDir val="bar"/>
        <c:grouping val="stacked"/>
        <c:varyColors val="0"/>
        <c:ser>
          <c:idx val="0"/>
          <c:order val="0"/>
          <c:tx>
            <c:strRef>
              <c:f>Data!$H$8</c:f>
              <c:strCache>
                <c:ptCount val="1"/>
                <c:pt idx="0">
                  <c:v>Heathy Life Years at Age 50</c:v>
                </c:pt>
              </c:strCache>
            </c:strRef>
          </c:tx>
          <c:invertIfNegative val="0"/>
          <c:dPt>
            <c:idx val="9"/>
            <c:invertIfNegative val="0"/>
            <c:bubble3D val="0"/>
            <c:spPr>
              <a:solidFill>
                <a:schemeClr val="tx2"/>
              </a:solidFill>
              <a:ln>
                <a:solidFill>
                  <a:srgbClr val="292934"/>
                </a:solidFill>
              </a:ln>
            </c:spPr>
          </c:dPt>
          <c:dPt>
            <c:idx val="14"/>
            <c:invertIfNegative val="0"/>
            <c:bubble3D val="0"/>
            <c:spPr>
              <a:solidFill>
                <a:schemeClr val="tx2"/>
              </a:solidFill>
              <a:ln>
                <a:solidFill>
                  <a:srgbClr val="292934"/>
                </a:solidFill>
              </a:ln>
            </c:spPr>
          </c:dPt>
          <c:dPt>
            <c:idx val="18"/>
            <c:invertIfNegative val="0"/>
            <c:bubble3D val="0"/>
            <c:spPr>
              <a:solidFill>
                <a:schemeClr val="tx2"/>
              </a:solidFill>
              <a:ln>
                <a:solidFill>
                  <a:srgbClr val="292934"/>
                </a:solidFill>
              </a:ln>
            </c:spPr>
          </c:dPt>
          <c:dPt>
            <c:idx val="20"/>
            <c:invertIfNegative val="0"/>
            <c:bubble3D val="0"/>
            <c:spPr>
              <a:solidFill>
                <a:schemeClr val="tx2"/>
              </a:solidFill>
              <a:ln>
                <a:solidFill>
                  <a:srgbClr val="292934"/>
                </a:solidFill>
              </a:ln>
            </c:spPr>
          </c:dPt>
          <c:dPt>
            <c:idx val="22"/>
            <c:invertIfNegative val="0"/>
            <c:bubble3D val="0"/>
            <c:spPr>
              <a:solidFill>
                <a:schemeClr val="tx2"/>
              </a:solidFill>
              <a:ln>
                <a:solidFill>
                  <a:srgbClr val="292934"/>
                </a:solidFill>
              </a:ln>
            </c:spPr>
          </c:dPt>
          <c:dPt>
            <c:idx val="23"/>
            <c:invertIfNegative val="0"/>
            <c:bubble3D val="0"/>
            <c:spPr>
              <a:solidFill>
                <a:schemeClr val="tx2"/>
              </a:solidFill>
              <a:ln>
                <a:solidFill>
                  <a:srgbClr val="292934"/>
                </a:solidFill>
              </a:ln>
            </c:spPr>
          </c:dPt>
          <c:dPt>
            <c:idx val="24"/>
            <c:invertIfNegative val="0"/>
            <c:bubble3D val="0"/>
            <c:spPr>
              <a:solidFill>
                <a:schemeClr val="tx2"/>
              </a:solidFill>
              <a:ln>
                <a:solidFill>
                  <a:srgbClr val="292934"/>
                </a:solidFill>
              </a:ln>
            </c:spPr>
          </c:dPt>
          <c:dPt>
            <c:idx val="25"/>
            <c:invertIfNegative val="0"/>
            <c:bubble3D val="0"/>
            <c:spPr>
              <a:solidFill>
                <a:schemeClr val="tx2"/>
              </a:solidFill>
              <a:ln>
                <a:solidFill>
                  <a:srgbClr val="292934"/>
                </a:solidFill>
              </a:ln>
            </c:spPr>
          </c:dPt>
          <c:dPt>
            <c:idx val="26"/>
            <c:invertIfNegative val="0"/>
            <c:bubble3D val="0"/>
            <c:spPr>
              <a:solidFill>
                <a:schemeClr val="tx2"/>
              </a:solidFill>
              <a:ln>
                <a:solidFill>
                  <a:srgbClr val="292934"/>
                </a:solidFill>
              </a:ln>
            </c:spPr>
          </c:dPt>
          <c:dPt>
            <c:idx val="28"/>
            <c:invertIfNegative val="0"/>
            <c:bubble3D val="0"/>
            <c:spPr>
              <a:solidFill>
                <a:schemeClr val="tx2"/>
              </a:solidFill>
              <a:ln>
                <a:solidFill>
                  <a:srgbClr val="292934"/>
                </a:solidFill>
              </a:ln>
            </c:spPr>
          </c:dPt>
          <c:dPt>
            <c:idx val="29"/>
            <c:invertIfNegative val="0"/>
            <c:bubble3D val="0"/>
            <c:spPr>
              <a:solidFill>
                <a:schemeClr val="tx2"/>
              </a:solidFill>
              <a:ln>
                <a:solidFill>
                  <a:schemeClr val="tx1"/>
                </a:solidFill>
              </a:ln>
            </c:spPr>
          </c:dPt>
          <c:cat>
            <c:strRef>
              <c:f>Data!$G$9:$G$38</c:f>
              <c:strCache>
                <c:ptCount val="30"/>
                <c:pt idx="0">
                  <c:v>Sweden</c:v>
                </c:pt>
                <c:pt idx="1">
                  <c:v>Norway</c:v>
                </c:pt>
                <c:pt idx="2">
                  <c:v>Iceland</c:v>
                </c:pt>
                <c:pt idx="3">
                  <c:v>Malta</c:v>
                </c:pt>
                <c:pt idx="4">
                  <c:v>Luxembourg</c:v>
                </c:pt>
                <c:pt idx="5">
                  <c:v>Denmark</c:v>
                </c:pt>
                <c:pt idx="6">
                  <c:v>United Kingdom</c:v>
                </c:pt>
                <c:pt idx="7">
                  <c:v>Ireland</c:v>
                </c:pt>
                <c:pt idx="8">
                  <c:v>Switzerland</c:v>
                </c:pt>
                <c:pt idx="9">
                  <c:v>Bulgaria</c:v>
                </c:pt>
                <c:pt idx="10">
                  <c:v>Greece</c:v>
                </c:pt>
                <c:pt idx="11">
                  <c:v>France</c:v>
                </c:pt>
                <c:pt idx="12">
                  <c:v>Belgium</c:v>
                </c:pt>
                <c:pt idx="13">
                  <c:v>Spain</c:v>
                </c:pt>
                <c:pt idx="14">
                  <c:v>Czech Republic</c:v>
                </c:pt>
                <c:pt idx="15">
                  <c:v>Netherlands</c:v>
                </c:pt>
                <c:pt idx="16">
                  <c:v>Cyprus</c:v>
                </c:pt>
                <c:pt idx="17">
                  <c:v>Finland</c:v>
                </c:pt>
                <c:pt idx="18">
                  <c:v>Poland</c:v>
                </c:pt>
                <c:pt idx="19">
                  <c:v>Austria</c:v>
                </c:pt>
                <c:pt idx="20">
                  <c:v>Lithuania</c:v>
                </c:pt>
                <c:pt idx="21">
                  <c:v>Germany</c:v>
                </c:pt>
                <c:pt idx="22">
                  <c:v>Croatia</c:v>
                </c:pt>
                <c:pt idx="23">
                  <c:v>Slovenia</c:v>
                </c:pt>
                <c:pt idx="24">
                  <c:v>Estonia</c:v>
                </c:pt>
                <c:pt idx="25">
                  <c:v>Hungary</c:v>
                </c:pt>
                <c:pt idx="26">
                  <c:v>Latvia</c:v>
                </c:pt>
                <c:pt idx="27">
                  <c:v>Portugal</c:v>
                </c:pt>
                <c:pt idx="28">
                  <c:v>Romania</c:v>
                </c:pt>
                <c:pt idx="29">
                  <c:v>Slovakia</c:v>
                </c:pt>
              </c:strCache>
            </c:strRef>
          </c:cat>
          <c:val>
            <c:numRef>
              <c:f>Data!$H$9:$H$38</c:f>
              <c:numCache>
                <c:formatCode>#,##0.0</c:formatCode>
                <c:ptCount val="30"/>
                <c:pt idx="0" formatCode="#,##0">
                  <c:v>26</c:v>
                </c:pt>
                <c:pt idx="1">
                  <c:v>25.9</c:v>
                </c:pt>
                <c:pt idx="2">
                  <c:v>24.7</c:v>
                </c:pt>
                <c:pt idx="3">
                  <c:v>23.8</c:v>
                </c:pt>
                <c:pt idx="4">
                  <c:v>22.4</c:v>
                </c:pt>
                <c:pt idx="5">
                  <c:v>22.1</c:v>
                </c:pt>
                <c:pt idx="6" formatCode="#,##0">
                  <c:v>22</c:v>
                </c:pt>
                <c:pt idx="7">
                  <c:v>21.9</c:v>
                </c:pt>
                <c:pt idx="8">
                  <c:v>21.8</c:v>
                </c:pt>
                <c:pt idx="9">
                  <c:v>20.8</c:v>
                </c:pt>
                <c:pt idx="10">
                  <c:v>19.899999999999999</c:v>
                </c:pt>
                <c:pt idx="11">
                  <c:v>19.5</c:v>
                </c:pt>
                <c:pt idx="12">
                  <c:v>19.5</c:v>
                </c:pt>
                <c:pt idx="13">
                  <c:v>18.8</c:v>
                </c:pt>
                <c:pt idx="14">
                  <c:v>18.600000000000001</c:v>
                </c:pt>
                <c:pt idx="15">
                  <c:v>18.399999999999999</c:v>
                </c:pt>
                <c:pt idx="16">
                  <c:v>18.2</c:v>
                </c:pt>
                <c:pt idx="17">
                  <c:v>17.3</c:v>
                </c:pt>
                <c:pt idx="18">
                  <c:v>16.8</c:v>
                </c:pt>
                <c:pt idx="19">
                  <c:v>16.5</c:v>
                </c:pt>
                <c:pt idx="20">
                  <c:v>16.5</c:v>
                </c:pt>
                <c:pt idx="21">
                  <c:v>15.5</c:v>
                </c:pt>
                <c:pt idx="22">
                  <c:v>15.2</c:v>
                </c:pt>
                <c:pt idx="23">
                  <c:v>14.5</c:v>
                </c:pt>
                <c:pt idx="24">
                  <c:v>14.4</c:v>
                </c:pt>
                <c:pt idx="25">
                  <c:v>13.9</c:v>
                </c:pt>
                <c:pt idx="26">
                  <c:v>13.6</c:v>
                </c:pt>
                <c:pt idx="27">
                  <c:v>13.5</c:v>
                </c:pt>
                <c:pt idx="28">
                  <c:v>12.6</c:v>
                </c:pt>
                <c:pt idx="29">
                  <c:v>9.7000000000000011</c:v>
                </c:pt>
              </c:numCache>
            </c:numRef>
          </c:val>
        </c:ser>
        <c:ser>
          <c:idx val="1"/>
          <c:order val="1"/>
          <c:tx>
            <c:strRef>
              <c:f>Data!$I$8</c:f>
              <c:strCache>
                <c:ptCount val="1"/>
                <c:pt idx="0">
                  <c:v>Life Expectancy at Age 50</c:v>
                </c:pt>
              </c:strCache>
            </c:strRef>
          </c:tx>
          <c:invertIfNegative val="0"/>
          <c:dPt>
            <c:idx val="9"/>
            <c:invertIfNegative val="0"/>
            <c:bubble3D val="0"/>
            <c:spPr>
              <a:ln>
                <a:solidFill>
                  <a:srgbClr val="292934"/>
                </a:solidFill>
              </a:ln>
            </c:spPr>
          </c:dPt>
          <c:dPt>
            <c:idx val="14"/>
            <c:invertIfNegative val="0"/>
            <c:bubble3D val="0"/>
            <c:spPr>
              <a:ln>
                <a:solidFill>
                  <a:srgbClr val="292934"/>
                </a:solidFill>
              </a:ln>
            </c:spPr>
          </c:dPt>
          <c:dPt>
            <c:idx val="18"/>
            <c:invertIfNegative val="0"/>
            <c:bubble3D val="0"/>
            <c:spPr>
              <a:ln>
                <a:solidFill>
                  <a:srgbClr val="292934"/>
                </a:solidFill>
              </a:ln>
            </c:spPr>
          </c:dPt>
          <c:dPt>
            <c:idx val="20"/>
            <c:invertIfNegative val="0"/>
            <c:bubble3D val="0"/>
            <c:spPr>
              <a:ln>
                <a:solidFill>
                  <a:srgbClr val="292934"/>
                </a:solidFill>
              </a:ln>
            </c:spPr>
          </c:dPt>
          <c:dPt>
            <c:idx val="22"/>
            <c:invertIfNegative val="0"/>
            <c:bubble3D val="0"/>
            <c:spPr>
              <a:ln>
                <a:solidFill>
                  <a:srgbClr val="292934"/>
                </a:solidFill>
              </a:ln>
            </c:spPr>
          </c:dPt>
          <c:dPt>
            <c:idx val="23"/>
            <c:invertIfNegative val="0"/>
            <c:bubble3D val="0"/>
            <c:spPr>
              <a:ln>
                <a:solidFill>
                  <a:srgbClr val="292934"/>
                </a:solidFill>
              </a:ln>
            </c:spPr>
          </c:dPt>
          <c:dPt>
            <c:idx val="24"/>
            <c:invertIfNegative val="0"/>
            <c:bubble3D val="0"/>
            <c:spPr>
              <a:ln>
                <a:solidFill>
                  <a:srgbClr val="292934"/>
                </a:solidFill>
              </a:ln>
            </c:spPr>
          </c:dPt>
          <c:dPt>
            <c:idx val="25"/>
            <c:invertIfNegative val="0"/>
            <c:bubble3D val="0"/>
            <c:spPr>
              <a:ln>
                <a:solidFill>
                  <a:srgbClr val="292934"/>
                </a:solidFill>
              </a:ln>
            </c:spPr>
          </c:dPt>
          <c:dPt>
            <c:idx val="26"/>
            <c:invertIfNegative val="0"/>
            <c:bubble3D val="0"/>
            <c:spPr>
              <a:ln>
                <a:solidFill>
                  <a:srgbClr val="292934"/>
                </a:solidFill>
              </a:ln>
            </c:spPr>
          </c:dPt>
          <c:dPt>
            <c:idx val="28"/>
            <c:invertIfNegative val="0"/>
            <c:bubble3D val="0"/>
            <c:spPr>
              <a:ln>
                <a:solidFill>
                  <a:srgbClr val="292934"/>
                </a:solidFill>
              </a:ln>
            </c:spPr>
          </c:dPt>
          <c:dPt>
            <c:idx val="29"/>
            <c:invertIfNegative val="0"/>
            <c:bubble3D val="0"/>
            <c:spPr>
              <a:ln>
                <a:solidFill>
                  <a:srgbClr val="292934"/>
                </a:solidFill>
              </a:ln>
            </c:spPr>
          </c:dPt>
          <c:cat>
            <c:strRef>
              <c:f>Data!$G$9:$G$38</c:f>
              <c:strCache>
                <c:ptCount val="30"/>
                <c:pt idx="0">
                  <c:v>Sweden</c:v>
                </c:pt>
                <c:pt idx="1">
                  <c:v>Norway</c:v>
                </c:pt>
                <c:pt idx="2">
                  <c:v>Iceland</c:v>
                </c:pt>
                <c:pt idx="3">
                  <c:v>Malta</c:v>
                </c:pt>
                <c:pt idx="4">
                  <c:v>Luxembourg</c:v>
                </c:pt>
                <c:pt idx="5">
                  <c:v>Denmark</c:v>
                </c:pt>
                <c:pt idx="6">
                  <c:v>United Kingdom</c:v>
                </c:pt>
                <c:pt idx="7">
                  <c:v>Ireland</c:v>
                </c:pt>
                <c:pt idx="8">
                  <c:v>Switzerland</c:v>
                </c:pt>
                <c:pt idx="9">
                  <c:v>Bulgaria</c:v>
                </c:pt>
                <c:pt idx="10">
                  <c:v>Greece</c:v>
                </c:pt>
                <c:pt idx="11">
                  <c:v>France</c:v>
                </c:pt>
                <c:pt idx="12">
                  <c:v>Belgium</c:v>
                </c:pt>
                <c:pt idx="13">
                  <c:v>Spain</c:v>
                </c:pt>
                <c:pt idx="14">
                  <c:v>Czech Republic</c:v>
                </c:pt>
                <c:pt idx="15">
                  <c:v>Netherlands</c:v>
                </c:pt>
                <c:pt idx="16">
                  <c:v>Cyprus</c:v>
                </c:pt>
                <c:pt idx="17">
                  <c:v>Finland</c:v>
                </c:pt>
                <c:pt idx="18">
                  <c:v>Poland</c:v>
                </c:pt>
                <c:pt idx="19">
                  <c:v>Austria</c:v>
                </c:pt>
                <c:pt idx="20">
                  <c:v>Lithuania</c:v>
                </c:pt>
                <c:pt idx="21">
                  <c:v>Germany</c:v>
                </c:pt>
                <c:pt idx="22">
                  <c:v>Croatia</c:v>
                </c:pt>
                <c:pt idx="23">
                  <c:v>Slovenia</c:v>
                </c:pt>
                <c:pt idx="24">
                  <c:v>Estonia</c:v>
                </c:pt>
                <c:pt idx="25">
                  <c:v>Hungary</c:v>
                </c:pt>
                <c:pt idx="26">
                  <c:v>Latvia</c:v>
                </c:pt>
                <c:pt idx="27">
                  <c:v>Portugal</c:v>
                </c:pt>
                <c:pt idx="28">
                  <c:v>Romania</c:v>
                </c:pt>
                <c:pt idx="29">
                  <c:v>Slovakia</c:v>
                </c:pt>
              </c:strCache>
            </c:strRef>
          </c:cat>
          <c:val>
            <c:numRef>
              <c:f>Data!$I$9:$I$38</c:f>
              <c:numCache>
                <c:formatCode>#,##0.0</c:formatCode>
                <c:ptCount val="30"/>
                <c:pt idx="0">
                  <c:v>8.7000000000000011</c:v>
                </c:pt>
                <c:pt idx="1">
                  <c:v>8.7000000000000011</c:v>
                </c:pt>
                <c:pt idx="2">
                  <c:v>10.6</c:v>
                </c:pt>
                <c:pt idx="3">
                  <c:v>10.9</c:v>
                </c:pt>
                <c:pt idx="4">
                  <c:v>12.5</c:v>
                </c:pt>
                <c:pt idx="5">
                  <c:v>10.6</c:v>
                </c:pt>
                <c:pt idx="6">
                  <c:v>12.1</c:v>
                </c:pt>
                <c:pt idx="7">
                  <c:v>12.6</c:v>
                </c:pt>
                <c:pt idx="8">
                  <c:v>14.2</c:v>
                </c:pt>
                <c:pt idx="9">
                  <c:v>8.9000000000000021</c:v>
                </c:pt>
                <c:pt idx="10">
                  <c:v>14.2</c:v>
                </c:pt>
                <c:pt idx="11">
                  <c:v>17.29999999999999</c:v>
                </c:pt>
                <c:pt idx="12">
                  <c:v>14.9</c:v>
                </c:pt>
                <c:pt idx="13">
                  <c:v>17.7</c:v>
                </c:pt>
                <c:pt idx="14">
                  <c:v>13.6</c:v>
                </c:pt>
                <c:pt idx="15">
                  <c:v>15.8</c:v>
                </c:pt>
                <c:pt idx="16">
                  <c:v>16.7</c:v>
                </c:pt>
                <c:pt idx="17">
                  <c:v>17.599999999999991</c:v>
                </c:pt>
                <c:pt idx="18">
                  <c:v>15.5</c:v>
                </c:pt>
                <c:pt idx="19">
                  <c:v>18.29999999999999</c:v>
                </c:pt>
                <c:pt idx="20">
                  <c:v>14.5</c:v>
                </c:pt>
                <c:pt idx="21">
                  <c:v>18.7</c:v>
                </c:pt>
                <c:pt idx="22">
                  <c:v>16.100000000000001</c:v>
                </c:pt>
                <c:pt idx="23">
                  <c:v>19.899999999999999</c:v>
                </c:pt>
                <c:pt idx="24">
                  <c:v>17.899999999999999</c:v>
                </c:pt>
                <c:pt idx="25">
                  <c:v>16.5</c:v>
                </c:pt>
                <c:pt idx="26">
                  <c:v>17</c:v>
                </c:pt>
                <c:pt idx="27">
                  <c:v>20.7</c:v>
                </c:pt>
                <c:pt idx="28">
                  <c:v>17.29999999999999</c:v>
                </c:pt>
                <c:pt idx="29">
                  <c:v>21.2</c:v>
                </c:pt>
              </c:numCache>
            </c:numRef>
          </c:val>
        </c:ser>
        <c:dLbls>
          <c:showLegendKey val="0"/>
          <c:showVal val="0"/>
          <c:showCatName val="0"/>
          <c:showSerName val="0"/>
          <c:showPercent val="0"/>
          <c:showBubbleSize val="0"/>
        </c:dLbls>
        <c:gapWidth val="75"/>
        <c:overlap val="100"/>
        <c:axId val="80156928"/>
        <c:axId val="80158720"/>
      </c:barChart>
      <c:catAx>
        <c:axId val="80156928"/>
        <c:scaling>
          <c:orientation val="minMax"/>
        </c:scaling>
        <c:delete val="0"/>
        <c:axPos val="l"/>
        <c:numFmt formatCode="General" sourceLinked="1"/>
        <c:majorTickMark val="none"/>
        <c:minorTickMark val="none"/>
        <c:tickLblPos val="nextTo"/>
        <c:txPr>
          <a:bodyPr/>
          <a:lstStyle/>
          <a:p>
            <a:pPr>
              <a:defRPr sz="700"/>
            </a:pPr>
            <a:endParaRPr lang="en-US"/>
          </a:p>
        </c:txPr>
        <c:crossAx val="80158720"/>
        <c:crosses val="autoZero"/>
        <c:auto val="1"/>
        <c:lblAlgn val="ctr"/>
        <c:lblOffset val="100"/>
        <c:noMultiLvlLbl val="0"/>
      </c:catAx>
      <c:valAx>
        <c:axId val="80158720"/>
        <c:scaling>
          <c:orientation val="minMax"/>
        </c:scaling>
        <c:delete val="0"/>
        <c:axPos val="b"/>
        <c:majorGridlines/>
        <c:numFmt formatCode="#,##0" sourceLinked="1"/>
        <c:majorTickMark val="none"/>
        <c:minorTickMark val="none"/>
        <c:tickLblPos val="nextTo"/>
        <c:crossAx val="80156928"/>
        <c:crosses val="autoZero"/>
        <c:crossBetween val="between"/>
      </c:valAx>
    </c:plotArea>
    <c:legend>
      <c:legendPos val="b"/>
      <c:layout/>
      <c:overlay val="0"/>
      <c:txPr>
        <a:bodyPr/>
        <a:lstStyle/>
        <a:p>
          <a:pPr>
            <a:defRPr sz="800"/>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a:lstStyle/>
          <a:p>
            <a:pPr>
              <a:defRPr sz="1400"/>
            </a:pPr>
            <a:r>
              <a:rPr lang="en-US" sz="1400"/>
              <a:t>Male life expectancy at age 50</a:t>
            </a:r>
          </a:p>
        </c:rich>
      </c:tx>
      <c:layout/>
      <c:overlay val="0"/>
    </c:title>
    <c:autoTitleDeleted val="0"/>
    <c:plotArea>
      <c:layout/>
      <c:barChart>
        <c:barDir val="bar"/>
        <c:grouping val="stacked"/>
        <c:varyColors val="0"/>
        <c:ser>
          <c:idx val="0"/>
          <c:order val="0"/>
          <c:tx>
            <c:strRef>
              <c:f>Data!$U$8</c:f>
              <c:strCache>
                <c:ptCount val="1"/>
                <c:pt idx="0">
                  <c:v>Heathy Life Years at Age 50</c:v>
                </c:pt>
              </c:strCache>
            </c:strRef>
          </c:tx>
          <c:invertIfNegative val="0"/>
          <c:dPt>
            <c:idx val="15"/>
            <c:invertIfNegative val="0"/>
            <c:bubble3D val="0"/>
            <c:spPr>
              <a:solidFill>
                <a:schemeClr val="tx2"/>
              </a:solidFill>
              <a:ln>
                <a:solidFill>
                  <a:srgbClr val="292934"/>
                </a:solidFill>
              </a:ln>
            </c:spPr>
          </c:dPt>
          <c:dPt>
            <c:idx val="16"/>
            <c:invertIfNegative val="0"/>
            <c:bubble3D val="0"/>
            <c:spPr>
              <a:solidFill>
                <a:schemeClr val="tx2"/>
              </a:solidFill>
              <a:ln>
                <a:solidFill>
                  <a:srgbClr val="292934"/>
                </a:solidFill>
              </a:ln>
            </c:spPr>
          </c:dPt>
          <c:dPt>
            <c:idx val="21"/>
            <c:invertIfNegative val="0"/>
            <c:bubble3D val="0"/>
            <c:spPr>
              <a:solidFill>
                <a:schemeClr val="tx2"/>
              </a:solidFill>
              <a:ln>
                <a:solidFill>
                  <a:srgbClr val="292934"/>
                </a:solidFill>
              </a:ln>
            </c:spPr>
          </c:dPt>
          <c:dPt>
            <c:idx val="22"/>
            <c:invertIfNegative val="0"/>
            <c:bubble3D val="0"/>
            <c:spPr>
              <a:solidFill>
                <a:schemeClr val="tx2"/>
              </a:solidFill>
              <a:ln>
                <a:solidFill>
                  <a:srgbClr val="292934"/>
                </a:solidFill>
              </a:ln>
            </c:spPr>
          </c:dPt>
          <c:dPt>
            <c:idx val="23"/>
            <c:invertIfNegative val="0"/>
            <c:bubble3D val="0"/>
            <c:spPr>
              <a:solidFill>
                <a:schemeClr val="tx2"/>
              </a:solidFill>
              <a:ln>
                <a:solidFill>
                  <a:srgbClr val="292934"/>
                </a:solidFill>
              </a:ln>
            </c:spPr>
          </c:dPt>
          <c:dPt>
            <c:idx val="24"/>
            <c:invertIfNegative val="0"/>
            <c:bubble3D val="0"/>
            <c:spPr>
              <a:solidFill>
                <a:schemeClr val="tx2"/>
              </a:solidFill>
              <a:ln>
                <a:solidFill>
                  <a:srgbClr val="292934"/>
                </a:solidFill>
              </a:ln>
            </c:spPr>
          </c:dPt>
          <c:dPt>
            <c:idx val="25"/>
            <c:invertIfNegative val="0"/>
            <c:bubble3D val="0"/>
            <c:spPr>
              <a:solidFill>
                <a:schemeClr val="tx2"/>
              </a:solidFill>
              <a:ln>
                <a:solidFill>
                  <a:srgbClr val="292934"/>
                </a:solidFill>
              </a:ln>
            </c:spPr>
          </c:dPt>
          <c:dPt>
            <c:idx val="26"/>
            <c:invertIfNegative val="0"/>
            <c:bubble3D val="0"/>
            <c:spPr>
              <a:solidFill>
                <a:schemeClr val="tx2"/>
              </a:solidFill>
              <a:ln>
                <a:solidFill>
                  <a:srgbClr val="292934"/>
                </a:solidFill>
              </a:ln>
            </c:spPr>
          </c:dPt>
          <c:dPt>
            <c:idx val="27"/>
            <c:invertIfNegative val="0"/>
            <c:bubble3D val="0"/>
            <c:spPr>
              <a:solidFill>
                <a:schemeClr val="tx2"/>
              </a:solidFill>
              <a:ln>
                <a:solidFill>
                  <a:srgbClr val="292934"/>
                </a:solidFill>
              </a:ln>
            </c:spPr>
          </c:dPt>
          <c:dPt>
            <c:idx val="28"/>
            <c:invertIfNegative val="0"/>
            <c:bubble3D val="0"/>
            <c:spPr>
              <a:solidFill>
                <a:schemeClr val="tx2"/>
              </a:solidFill>
              <a:ln>
                <a:solidFill>
                  <a:srgbClr val="292934"/>
                </a:solidFill>
              </a:ln>
            </c:spPr>
          </c:dPt>
          <c:dPt>
            <c:idx val="29"/>
            <c:invertIfNegative val="0"/>
            <c:bubble3D val="0"/>
            <c:spPr>
              <a:solidFill>
                <a:schemeClr val="tx2"/>
              </a:solidFill>
              <a:ln>
                <a:solidFill>
                  <a:srgbClr val="292934"/>
                </a:solidFill>
              </a:ln>
            </c:spPr>
          </c:dPt>
          <c:cat>
            <c:strRef>
              <c:f>Data!$T$9:$T$38</c:f>
              <c:strCache>
                <c:ptCount val="30"/>
                <c:pt idx="0">
                  <c:v>Sweden</c:v>
                </c:pt>
                <c:pt idx="1">
                  <c:v>Norway</c:v>
                </c:pt>
                <c:pt idx="2">
                  <c:v>Iceland</c:v>
                </c:pt>
                <c:pt idx="3">
                  <c:v>Malta</c:v>
                </c:pt>
                <c:pt idx="4">
                  <c:v>Switzerland</c:v>
                </c:pt>
                <c:pt idx="5">
                  <c:v>Denmark</c:v>
                </c:pt>
                <c:pt idx="6">
                  <c:v>Ireland</c:v>
                </c:pt>
                <c:pt idx="7">
                  <c:v>United Kingdom</c:v>
                </c:pt>
                <c:pt idx="8">
                  <c:v>Cyprus</c:v>
                </c:pt>
                <c:pt idx="9">
                  <c:v>Belgium</c:v>
                </c:pt>
                <c:pt idx="10">
                  <c:v>Luxembourg</c:v>
                </c:pt>
                <c:pt idx="11">
                  <c:v>Greece</c:v>
                </c:pt>
                <c:pt idx="12">
                  <c:v>Spain</c:v>
                </c:pt>
                <c:pt idx="13">
                  <c:v>Netherlands</c:v>
                </c:pt>
                <c:pt idx="14">
                  <c:v>France</c:v>
                </c:pt>
                <c:pt idx="15">
                  <c:v>Bulgaria</c:v>
                </c:pt>
                <c:pt idx="16">
                  <c:v>Czech Republic</c:v>
                </c:pt>
                <c:pt idx="17">
                  <c:v>Finland</c:v>
                </c:pt>
                <c:pt idx="18">
                  <c:v>Austria</c:v>
                </c:pt>
                <c:pt idx="19">
                  <c:v>Portugal</c:v>
                </c:pt>
                <c:pt idx="20">
                  <c:v>Germany</c:v>
                </c:pt>
                <c:pt idx="21">
                  <c:v>Poland</c:v>
                </c:pt>
                <c:pt idx="22">
                  <c:v>Lithuania</c:v>
                </c:pt>
                <c:pt idx="23">
                  <c:v>Croatia</c:v>
                </c:pt>
                <c:pt idx="24">
                  <c:v>Slovenia</c:v>
                </c:pt>
                <c:pt idx="25">
                  <c:v>Romania</c:v>
                </c:pt>
                <c:pt idx="26">
                  <c:v>Hungary</c:v>
                </c:pt>
                <c:pt idx="27">
                  <c:v>Estonia</c:v>
                </c:pt>
                <c:pt idx="28">
                  <c:v>Latvia</c:v>
                </c:pt>
                <c:pt idx="29">
                  <c:v>Slovakia</c:v>
                </c:pt>
              </c:strCache>
            </c:strRef>
          </c:cat>
          <c:val>
            <c:numRef>
              <c:f>Data!$U$9:$U$38</c:f>
              <c:numCache>
                <c:formatCode>#,##0.0</c:formatCode>
                <c:ptCount val="30"/>
                <c:pt idx="0">
                  <c:v>25.4</c:v>
                </c:pt>
                <c:pt idx="1">
                  <c:v>25.2</c:v>
                </c:pt>
                <c:pt idx="2" formatCode="#,##0">
                  <c:v>25</c:v>
                </c:pt>
                <c:pt idx="3">
                  <c:v>23.2</c:v>
                </c:pt>
                <c:pt idx="4">
                  <c:v>21.7</c:v>
                </c:pt>
                <c:pt idx="5">
                  <c:v>21.3</c:v>
                </c:pt>
                <c:pt idx="6">
                  <c:v>20.9</c:v>
                </c:pt>
                <c:pt idx="7">
                  <c:v>20.8</c:v>
                </c:pt>
                <c:pt idx="8">
                  <c:v>20.5</c:v>
                </c:pt>
                <c:pt idx="9">
                  <c:v>19.899999999999999</c:v>
                </c:pt>
                <c:pt idx="10">
                  <c:v>19.8</c:v>
                </c:pt>
                <c:pt idx="11">
                  <c:v>19.5</c:v>
                </c:pt>
                <c:pt idx="12">
                  <c:v>19.3</c:v>
                </c:pt>
                <c:pt idx="13">
                  <c:v>18.7</c:v>
                </c:pt>
                <c:pt idx="14">
                  <c:v>18.2</c:v>
                </c:pt>
                <c:pt idx="15" formatCode="#,##0">
                  <c:v>18</c:v>
                </c:pt>
                <c:pt idx="16">
                  <c:v>17.2</c:v>
                </c:pt>
                <c:pt idx="17">
                  <c:v>17.2</c:v>
                </c:pt>
                <c:pt idx="18">
                  <c:v>16.3</c:v>
                </c:pt>
                <c:pt idx="19">
                  <c:v>15.7</c:v>
                </c:pt>
                <c:pt idx="20">
                  <c:v>14.7</c:v>
                </c:pt>
                <c:pt idx="21">
                  <c:v>14.6</c:v>
                </c:pt>
                <c:pt idx="22">
                  <c:v>14.3</c:v>
                </c:pt>
                <c:pt idx="23">
                  <c:v>13.8</c:v>
                </c:pt>
                <c:pt idx="24">
                  <c:v>13.5</c:v>
                </c:pt>
                <c:pt idx="25">
                  <c:v>13.3</c:v>
                </c:pt>
                <c:pt idx="26">
                  <c:v>12.4</c:v>
                </c:pt>
                <c:pt idx="27">
                  <c:v>12.3</c:v>
                </c:pt>
                <c:pt idx="28">
                  <c:v>11.9</c:v>
                </c:pt>
                <c:pt idx="29">
                  <c:v>9.8000000000000007</c:v>
                </c:pt>
              </c:numCache>
            </c:numRef>
          </c:val>
        </c:ser>
        <c:ser>
          <c:idx val="1"/>
          <c:order val="1"/>
          <c:tx>
            <c:strRef>
              <c:f>Data!$V$8</c:f>
              <c:strCache>
                <c:ptCount val="1"/>
                <c:pt idx="0">
                  <c:v>Life Expectancy at Age 50</c:v>
                </c:pt>
              </c:strCache>
            </c:strRef>
          </c:tx>
          <c:invertIfNegative val="0"/>
          <c:dPt>
            <c:idx val="15"/>
            <c:invertIfNegative val="0"/>
            <c:bubble3D val="0"/>
            <c:spPr>
              <a:ln>
                <a:solidFill>
                  <a:srgbClr val="292934"/>
                </a:solidFill>
              </a:ln>
            </c:spPr>
          </c:dPt>
          <c:dPt>
            <c:idx val="16"/>
            <c:invertIfNegative val="0"/>
            <c:bubble3D val="0"/>
            <c:spPr>
              <a:ln>
                <a:solidFill>
                  <a:srgbClr val="292934"/>
                </a:solidFill>
              </a:ln>
            </c:spPr>
          </c:dPt>
          <c:dPt>
            <c:idx val="21"/>
            <c:invertIfNegative val="0"/>
            <c:bubble3D val="0"/>
            <c:spPr>
              <a:ln>
                <a:solidFill>
                  <a:srgbClr val="292934"/>
                </a:solidFill>
              </a:ln>
            </c:spPr>
          </c:dPt>
          <c:dPt>
            <c:idx val="22"/>
            <c:invertIfNegative val="0"/>
            <c:bubble3D val="0"/>
            <c:spPr>
              <a:ln>
                <a:solidFill>
                  <a:srgbClr val="292934"/>
                </a:solidFill>
              </a:ln>
            </c:spPr>
          </c:dPt>
          <c:dPt>
            <c:idx val="23"/>
            <c:invertIfNegative val="0"/>
            <c:bubble3D val="0"/>
            <c:spPr>
              <a:ln>
                <a:solidFill>
                  <a:srgbClr val="292934"/>
                </a:solidFill>
              </a:ln>
            </c:spPr>
          </c:dPt>
          <c:dPt>
            <c:idx val="24"/>
            <c:invertIfNegative val="0"/>
            <c:bubble3D val="0"/>
            <c:spPr>
              <a:ln>
                <a:solidFill>
                  <a:srgbClr val="292934"/>
                </a:solidFill>
              </a:ln>
            </c:spPr>
          </c:dPt>
          <c:dPt>
            <c:idx val="25"/>
            <c:invertIfNegative val="0"/>
            <c:bubble3D val="0"/>
            <c:spPr>
              <a:ln>
                <a:solidFill>
                  <a:srgbClr val="292934"/>
                </a:solidFill>
              </a:ln>
            </c:spPr>
          </c:dPt>
          <c:dPt>
            <c:idx val="26"/>
            <c:invertIfNegative val="0"/>
            <c:bubble3D val="0"/>
            <c:spPr>
              <a:ln>
                <a:solidFill>
                  <a:srgbClr val="292934"/>
                </a:solidFill>
              </a:ln>
            </c:spPr>
          </c:dPt>
          <c:dPt>
            <c:idx val="27"/>
            <c:invertIfNegative val="0"/>
            <c:bubble3D val="0"/>
            <c:spPr>
              <a:ln>
                <a:solidFill>
                  <a:srgbClr val="292934"/>
                </a:solidFill>
              </a:ln>
            </c:spPr>
          </c:dPt>
          <c:dPt>
            <c:idx val="28"/>
            <c:invertIfNegative val="0"/>
            <c:bubble3D val="0"/>
            <c:spPr>
              <a:ln>
                <a:solidFill>
                  <a:srgbClr val="292934"/>
                </a:solidFill>
              </a:ln>
            </c:spPr>
          </c:dPt>
          <c:dPt>
            <c:idx val="29"/>
            <c:invertIfNegative val="0"/>
            <c:bubble3D val="0"/>
            <c:spPr>
              <a:ln>
                <a:solidFill>
                  <a:srgbClr val="292934"/>
                </a:solidFill>
              </a:ln>
            </c:spPr>
          </c:dPt>
          <c:cat>
            <c:strRef>
              <c:f>Data!$T$9:$T$38</c:f>
              <c:strCache>
                <c:ptCount val="30"/>
                <c:pt idx="0">
                  <c:v>Sweden</c:v>
                </c:pt>
                <c:pt idx="1">
                  <c:v>Norway</c:v>
                </c:pt>
                <c:pt idx="2">
                  <c:v>Iceland</c:v>
                </c:pt>
                <c:pt idx="3">
                  <c:v>Malta</c:v>
                </c:pt>
                <c:pt idx="4">
                  <c:v>Switzerland</c:v>
                </c:pt>
                <c:pt idx="5">
                  <c:v>Denmark</c:v>
                </c:pt>
                <c:pt idx="6">
                  <c:v>Ireland</c:v>
                </c:pt>
                <c:pt idx="7">
                  <c:v>United Kingdom</c:v>
                </c:pt>
                <c:pt idx="8">
                  <c:v>Cyprus</c:v>
                </c:pt>
                <c:pt idx="9">
                  <c:v>Belgium</c:v>
                </c:pt>
                <c:pt idx="10">
                  <c:v>Luxembourg</c:v>
                </c:pt>
                <c:pt idx="11">
                  <c:v>Greece</c:v>
                </c:pt>
                <c:pt idx="12">
                  <c:v>Spain</c:v>
                </c:pt>
                <c:pt idx="13">
                  <c:v>Netherlands</c:v>
                </c:pt>
                <c:pt idx="14">
                  <c:v>France</c:v>
                </c:pt>
                <c:pt idx="15">
                  <c:v>Bulgaria</c:v>
                </c:pt>
                <c:pt idx="16">
                  <c:v>Czech Republic</c:v>
                </c:pt>
                <c:pt idx="17">
                  <c:v>Finland</c:v>
                </c:pt>
                <c:pt idx="18">
                  <c:v>Austria</c:v>
                </c:pt>
                <c:pt idx="19">
                  <c:v>Portugal</c:v>
                </c:pt>
                <c:pt idx="20">
                  <c:v>Germany</c:v>
                </c:pt>
                <c:pt idx="21">
                  <c:v>Poland</c:v>
                </c:pt>
                <c:pt idx="22">
                  <c:v>Lithuania</c:v>
                </c:pt>
                <c:pt idx="23">
                  <c:v>Croatia</c:v>
                </c:pt>
                <c:pt idx="24">
                  <c:v>Slovenia</c:v>
                </c:pt>
                <c:pt idx="25">
                  <c:v>Romania</c:v>
                </c:pt>
                <c:pt idx="26">
                  <c:v>Hungary</c:v>
                </c:pt>
                <c:pt idx="27">
                  <c:v>Estonia</c:v>
                </c:pt>
                <c:pt idx="28">
                  <c:v>Latvia</c:v>
                </c:pt>
                <c:pt idx="29">
                  <c:v>Slovakia</c:v>
                </c:pt>
              </c:strCache>
            </c:strRef>
          </c:cat>
          <c:val>
            <c:numRef>
              <c:f>Data!$V$9:$V$38</c:f>
              <c:numCache>
                <c:formatCode>#,##0.0</c:formatCode>
                <c:ptCount val="30"/>
                <c:pt idx="0">
                  <c:v>5.9000000000000021</c:v>
                </c:pt>
                <c:pt idx="1">
                  <c:v>5.6999999999999966</c:v>
                </c:pt>
                <c:pt idx="2">
                  <c:v>6.6999999999999966</c:v>
                </c:pt>
                <c:pt idx="3">
                  <c:v>8.1000000000000014</c:v>
                </c:pt>
                <c:pt idx="4">
                  <c:v>10.199999999999999</c:v>
                </c:pt>
                <c:pt idx="5">
                  <c:v>7.8000000000000007</c:v>
                </c:pt>
                <c:pt idx="6">
                  <c:v>10</c:v>
                </c:pt>
                <c:pt idx="7">
                  <c:v>10.1</c:v>
                </c:pt>
                <c:pt idx="8">
                  <c:v>10.8</c:v>
                </c:pt>
                <c:pt idx="9">
                  <c:v>9.9000000000000021</c:v>
                </c:pt>
                <c:pt idx="10">
                  <c:v>10.1</c:v>
                </c:pt>
                <c:pt idx="11">
                  <c:v>11.3</c:v>
                </c:pt>
                <c:pt idx="12" formatCode="#,##0">
                  <c:v>11.7</c:v>
                </c:pt>
                <c:pt idx="13">
                  <c:v>11.8</c:v>
                </c:pt>
                <c:pt idx="14">
                  <c:v>12.6</c:v>
                </c:pt>
                <c:pt idx="15" formatCode="#,##0">
                  <c:v>6</c:v>
                </c:pt>
                <c:pt idx="16">
                  <c:v>9.6000000000000014</c:v>
                </c:pt>
                <c:pt idx="17">
                  <c:v>12.2</c:v>
                </c:pt>
                <c:pt idx="18">
                  <c:v>13.8</c:v>
                </c:pt>
                <c:pt idx="19">
                  <c:v>13.5</c:v>
                </c:pt>
                <c:pt idx="20" formatCode="#,##0">
                  <c:v>15.3</c:v>
                </c:pt>
                <c:pt idx="21">
                  <c:v>11</c:v>
                </c:pt>
                <c:pt idx="22">
                  <c:v>8.6000000000000014</c:v>
                </c:pt>
                <c:pt idx="23" formatCode="#,##0">
                  <c:v>12.2</c:v>
                </c:pt>
                <c:pt idx="24">
                  <c:v>15</c:v>
                </c:pt>
                <c:pt idx="25">
                  <c:v>10.8</c:v>
                </c:pt>
                <c:pt idx="26">
                  <c:v>11.4</c:v>
                </c:pt>
                <c:pt idx="27">
                  <c:v>12.2</c:v>
                </c:pt>
                <c:pt idx="28" formatCode="#,##0">
                  <c:v>11.1</c:v>
                </c:pt>
                <c:pt idx="29">
                  <c:v>14.9</c:v>
                </c:pt>
              </c:numCache>
            </c:numRef>
          </c:val>
        </c:ser>
        <c:dLbls>
          <c:showLegendKey val="0"/>
          <c:showVal val="0"/>
          <c:showCatName val="0"/>
          <c:showSerName val="0"/>
          <c:showPercent val="0"/>
          <c:showBubbleSize val="0"/>
        </c:dLbls>
        <c:gapWidth val="75"/>
        <c:overlap val="100"/>
        <c:axId val="80205312"/>
        <c:axId val="80206848"/>
      </c:barChart>
      <c:catAx>
        <c:axId val="80205312"/>
        <c:scaling>
          <c:orientation val="minMax"/>
        </c:scaling>
        <c:delete val="0"/>
        <c:axPos val="l"/>
        <c:numFmt formatCode="General" sourceLinked="1"/>
        <c:majorTickMark val="none"/>
        <c:minorTickMark val="none"/>
        <c:tickLblPos val="nextTo"/>
        <c:txPr>
          <a:bodyPr/>
          <a:lstStyle/>
          <a:p>
            <a:pPr>
              <a:defRPr sz="700"/>
            </a:pPr>
            <a:endParaRPr lang="en-US"/>
          </a:p>
        </c:txPr>
        <c:crossAx val="80206848"/>
        <c:crosses val="autoZero"/>
        <c:auto val="1"/>
        <c:lblAlgn val="ctr"/>
        <c:lblOffset val="100"/>
        <c:noMultiLvlLbl val="0"/>
      </c:catAx>
      <c:valAx>
        <c:axId val="80206848"/>
        <c:scaling>
          <c:orientation val="minMax"/>
          <c:max val="40"/>
          <c:min val="0"/>
        </c:scaling>
        <c:delete val="0"/>
        <c:axPos val="b"/>
        <c:majorGridlines/>
        <c:numFmt formatCode="#,##0" sourceLinked="0"/>
        <c:majorTickMark val="none"/>
        <c:minorTickMark val="none"/>
        <c:tickLblPos val="nextTo"/>
        <c:crossAx val="80205312"/>
        <c:crosses val="autoZero"/>
        <c:crossBetween val="between"/>
      </c:valAx>
    </c:plotArea>
    <c:legend>
      <c:legendPos val="b"/>
      <c:layout/>
      <c:overlay val="0"/>
      <c:txPr>
        <a:bodyPr/>
        <a:lstStyle/>
        <a:p>
          <a:pPr>
            <a:defRPr sz="800"/>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Participation in </a:t>
            </a:r>
            <a:r>
              <a:rPr lang="en-US" dirty="0" smtClean="0"/>
              <a:t>Education </a:t>
            </a:r>
            <a:r>
              <a:rPr lang="en-US" dirty="0"/>
              <a:t>and </a:t>
            </a:r>
            <a:r>
              <a:rPr lang="en-US" dirty="0" smtClean="0"/>
              <a:t>Training </a:t>
            </a:r>
            <a:r>
              <a:rPr lang="en-US" dirty="0"/>
              <a:t>(2011, % </a:t>
            </a:r>
            <a:r>
              <a:rPr lang="en-US" dirty="0" smtClean="0"/>
              <a:t>Population</a:t>
            </a:r>
            <a:r>
              <a:rPr lang="en-US" dirty="0"/>
              <a:t>)</a:t>
            </a:r>
          </a:p>
        </c:rich>
      </c:tx>
      <c:layout/>
      <c:overlay val="0"/>
    </c:title>
    <c:autoTitleDeleted val="0"/>
    <c:plotArea>
      <c:layout/>
      <c:barChart>
        <c:barDir val="col"/>
        <c:grouping val="clustered"/>
        <c:varyColors val="0"/>
        <c:ser>
          <c:idx val="0"/>
          <c:order val="0"/>
          <c:tx>
            <c:strRef>
              <c:f>'Life long learning'!$R$80</c:f>
              <c:strCache>
                <c:ptCount val="1"/>
                <c:pt idx="0">
                  <c:v>45-54</c:v>
                </c:pt>
              </c:strCache>
            </c:strRef>
          </c:tx>
          <c:invertIfNegative val="0"/>
          <c:cat>
            <c:strRef>
              <c:f>'Life long learning'!$Q$81:$Q$110</c:f>
              <c:strCache>
                <c:ptCount val="30"/>
                <c:pt idx="0">
                  <c:v>Denmark</c:v>
                </c:pt>
                <c:pt idx="1">
                  <c:v>Switzerland</c:v>
                </c:pt>
                <c:pt idx="2">
                  <c:v>Sweden</c:v>
                </c:pt>
                <c:pt idx="3">
                  <c:v>Finland</c:v>
                </c:pt>
                <c:pt idx="4">
                  <c:v>Iceland</c:v>
                </c:pt>
                <c:pt idx="5">
                  <c:v>Norway</c:v>
                </c:pt>
                <c:pt idx="6">
                  <c:v>United Kingdom</c:v>
                </c:pt>
                <c:pt idx="7">
                  <c:v>Netherlands</c:v>
                </c:pt>
                <c:pt idx="8">
                  <c:v>Austria</c:v>
                </c:pt>
                <c:pt idx="9">
                  <c:v>Slovenia</c:v>
                </c:pt>
                <c:pt idx="10">
                  <c:v>Luxembourg</c:v>
                </c:pt>
                <c:pt idx="11">
                  <c:v>Czech Republic</c:v>
                </c:pt>
                <c:pt idx="12">
                  <c:v>Estonia</c:v>
                </c:pt>
                <c:pt idx="13">
                  <c:v>Portugal</c:v>
                </c:pt>
                <c:pt idx="14">
                  <c:v>Spain</c:v>
                </c:pt>
                <c:pt idx="15">
                  <c:v>Belgium</c:v>
                </c:pt>
                <c:pt idx="16">
                  <c:v>Germany</c:v>
                </c:pt>
                <c:pt idx="17">
                  <c:v>Ireland</c:v>
                </c:pt>
                <c:pt idx="18">
                  <c:v>Cyprus</c:v>
                </c:pt>
                <c:pt idx="19">
                  <c:v>Malta</c:v>
                </c:pt>
                <c:pt idx="20">
                  <c:v>France</c:v>
                </c:pt>
                <c:pt idx="21">
                  <c:v>Italy</c:v>
                </c:pt>
                <c:pt idx="22">
                  <c:v>Lithuania</c:v>
                </c:pt>
                <c:pt idx="23">
                  <c:v>Latvia</c:v>
                </c:pt>
                <c:pt idx="24">
                  <c:v>Slovakia</c:v>
                </c:pt>
                <c:pt idx="25">
                  <c:v>Poland</c:v>
                </c:pt>
                <c:pt idx="26">
                  <c:v>FYR Macedonia</c:v>
                </c:pt>
                <c:pt idx="27">
                  <c:v>Greece</c:v>
                </c:pt>
                <c:pt idx="28">
                  <c:v>Hungary</c:v>
                </c:pt>
                <c:pt idx="29">
                  <c:v>Turkey</c:v>
                </c:pt>
              </c:strCache>
            </c:strRef>
          </c:cat>
          <c:val>
            <c:numRef>
              <c:f>'Life long learning'!$R$81:$R$110</c:f>
              <c:numCache>
                <c:formatCode>#,##0.0</c:formatCode>
                <c:ptCount val="30"/>
                <c:pt idx="0">
                  <c:v>29.6</c:v>
                </c:pt>
                <c:pt idx="1">
                  <c:v>29.6</c:v>
                </c:pt>
                <c:pt idx="2">
                  <c:v>23.2</c:v>
                </c:pt>
                <c:pt idx="3">
                  <c:v>22.2</c:v>
                </c:pt>
                <c:pt idx="4">
                  <c:v>21.5</c:v>
                </c:pt>
                <c:pt idx="5">
                  <c:v>17.100000000000001</c:v>
                </c:pt>
                <c:pt idx="6">
                  <c:v>15</c:v>
                </c:pt>
                <c:pt idx="7">
                  <c:v>14.6</c:v>
                </c:pt>
                <c:pt idx="8">
                  <c:v>10.9</c:v>
                </c:pt>
                <c:pt idx="9">
                  <c:v>10.7</c:v>
                </c:pt>
                <c:pt idx="10">
                  <c:v>10.4</c:v>
                </c:pt>
                <c:pt idx="11">
                  <c:v>10</c:v>
                </c:pt>
                <c:pt idx="12">
                  <c:v>8.6</c:v>
                </c:pt>
                <c:pt idx="13">
                  <c:v>8.3000000000000007</c:v>
                </c:pt>
                <c:pt idx="14">
                  <c:v>8</c:v>
                </c:pt>
                <c:pt idx="15">
                  <c:v>6.1</c:v>
                </c:pt>
                <c:pt idx="16">
                  <c:v>5.3</c:v>
                </c:pt>
                <c:pt idx="17">
                  <c:v>5.3</c:v>
                </c:pt>
                <c:pt idx="18">
                  <c:v>5.2</c:v>
                </c:pt>
                <c:pt idx="19">
                  <c:v>4.8</c:v>
                </c:pt>
                <c:pt idx="20">
                  <c:v>4.5999999999999996</c:v>
                </c:pt>
                <c:pt idx="21">
                  <c:v>3.8</c:v>
                </c:pt>
                <c:pt idx="22">
                  <c:v>3.7</c:v>
                </c:pt>
                <c:pt idx="23">
                  <c:v>3.2</c:v>
                </c:pt>
                <c:pt idx="24">
                  <c:v>2.7</c:v>
                </c:pt>
                <c:pt idx="25">
                  <c:v>2.2000000000000002</c:v>
                </c:pt>
                <c:pt idx="26">
                  <c:v>1.1000000000000001</c:v>
                </c:pt>
                <c:pt idx="27">
                  <c:v>1</c:v>
                </c:pt>
                <c:pt idx="28">
                  <c:v>1</c:v>
                </c:pt>
                <c:pt idx="29">
                  <c:v>0.6</c:v>
                </c:pt>
              </c:numCache>
            </c:numRef>
          </c:val>
        </c:ser>
        <c:ser>
          <c:idx val="1"/>
          <c:order val="1"/>
          <c:tx>
            <c:strRef>
              <c:f>'Life long learning'!$S$80</c:f>
              <c:strCache>
                <c:ptCount val="1"/>
                <c:pt idx="0">
                  <c:v>55-69</c:v>
                </c:pt>
              </c:strCache>
            </c:strRef>
          </c:tx>
          <c:invertIfNegative val="0"/>
          <c:cat>
            <c:strRef>
              <c:f>'Life long learning'!$Q$81:$Q$110</c:f>
              <c:strCache>
                <c:ptCount val="30"/>
                <c:pt idx="0">
                  <c:v>Denmark</c:v>
                </c:pt>
                <c:pt idx="1">
                  <c:v>Switzerland</c:v>
                </c:pt>
                <c:pt idx="2">
                  <c:v>Sweden</c:v>
                </c:pt>
                <c:pt idx="3">
                  <c:v>Finland</c:v>
                </c:pt>
                <c:pt idx="4">
                  <c:v>Iceland</c:v>
                </c:pt>
                <c:pt idx="5">
                  <c:v>Norway</c:v>
                </c:pt>
                <c:pt idx="6">
                  <c:v>United Kingdom</c:v>
                </c:pt>
                <c:pt idx="7">
                  <c:v>Netherlands</c:v>
                </c:pt>
                <c:pt idx="8">
                  <c:v>Austria</c:v>
                </c:pt>
                <c:pt idx="9">
                  <c:v>Slovenia</c:v>
                </c:pt>
                <c:pt idx="10">
                  <c:v>Luxembourg</c:v>
                </c:pt>
                <c:pt idx="11">
                  <c:v>Czech Republic</c:v>
                </c:pt>
                <c:pt idx="12">
                  <c:v>Estonia</c:v>
                </c:pt>
                <c:pt idx="13">
                  <c:v>Portugal</c:v>
                </c:pt>
                <c:pt idx="14">
                  <c:v>Spain</c:v>
                </c:pt>
                <c:pt idx="15">
                  <c:v>Belgium</c:v>
                </c:pt>
                <c:pt idx="16">
                  <c:v>Germany</c:v>
                </c:pt>
                <c:pt idx="17">
                  <c:v>Ireland</c:v>
                </c:pt>
                <c:pt idx="18">
                  <c:v>Cyprus</c:v>
                </c:pt>
                <c:pt idx="19">
                  <c:v>Malta</c:v>
                </c:pt>
                <c:pt idx="20">
                  <c:v>France</c:v>
                </c:pt>
                <c:pt idx="21">
                  <c:v>Italy</c:v>
                </c:pt>
                <c:pt idx="22">
                  <c:v>Lithuania</c:v>
                </c:pt>
                <c:pt idx="23">
                  <c:v>Latvia</c:v>
                </c:pt>
                <c:pt idx="24">
                  <c:v>Slovakia</c:v>
                </c:pt>
                <c:pt idx="25">
                  <c:v>Poland</c:v>
                </c:pt>
                <c:pt idx="26">
                  <c:v>FYR Macedonia</c:v>
                </c:pt>
                <c:pt idx="27">
                  <c:v>Greece</c:v>
                </c:pt>
                <c:pt idx="28">
                  <c:v>Hungary</c:v>
                </c:pt>
                <c:pt idx="29">
                  <c:v>Turkey</c:v>
                </c:pt>
              </c:strCache>
            </c:strRef>
          </c:cat>
          <c:val>
            <c:numRef>
              <c:f>'Life long learning'!$S$81:$S$110</c:f>
              <c:numCache>
                <c:formatCode>#,##0.0</c:formatCode>
                <c:ptCount val="30"/>
                <c:pt idx="0">
                  <c:v>22.7</c:v>
                </c:pt>
                <c:pt idx="1">
                  <c:v>19.899999999999999</c:v>
                </c:pt>
                <c:pt idx="2">
                  <c:v>16</c:v>
                </c:pt>
                <c:pt idx="3">
                  <c:v>12.3</c:v>
                </c:pt>
                <c:pt idx="4">
                  <c:v>16.7</c:v>
                </c:pt>
                <c:pt idx="5">
                  <c:v>8.6</c:v>
                </c:pt>
                <c:pt idx="6">
                  <c:v>8.6</c:v>
                </c:pt>
                <c:pt idx="7">
                  <c:v>7.4</c:v>
                </c:pt>
                <c:pt idx="8">
                  <c:v>5.8</c:v>
                </c:pt>
                <c:pt idx="9">
                  <c:v>6.3</c:v>
                </c:pt>
                <c:pt idx="10">
                  <c:v>5</c:v>
                </c:pt>
                <c:pt idx="11">
                  <c:v>4.2</c:v>
                </c:pt>
                <c:pt idx="12">
                  <c:v>3.9</c:v>
                </c:pt>
                <c:pt idx="13">
                  <c:v>3.9</c:v>
                </c:pt>
                <c:pt idx="14">
                  <c:v>4.8</c:v>
                </c:pt>
                <c:pt idx="15">
                  <c:v>3.3</c:v>
                </c:pt>
                <c:pt idx="16">
                  <c:v>2.4</c:v>
                </c:pt>
                <c:pt idx="17">
                  <c:v>2.8</c:v>
                </c:pt>
                <c:pt idx="18">
                  <c:v>3.5</c:v>
                </c:pt>
                <c:pt idx="19">
                  <c:v>3.1</c:v>
                </c:pt>
                <c:pt idx="20">
                  <c:v>2</c:v>
                </c:pt>
                <c:pt idx="21">
                  <c:v>2</c:v>
                </c:pt>
                <c:pt idx="22">
                  <c:v>1.7</c:v>
                </c:pt>
                <c:pt idx="23">
                  <c:v>1.6</c:v>
                </c:pt>
                <c:pt idx="24">
                  <c:v>1</c:v>
                </c:pt>
                <c:pt idx="25">
                  <c:v>0.7</c:v>
                </c:pt>
                <c:pt idx="26">
                  <c:v>0.5</c:v>
                </c:pt>
                <c:pt idx="27">
                  <c:v>0.3</c:v>
                </c:pt>
                <c:pt idx="28">
                  <c:v>0.4</c:v>
                </c:pt>
                <c:pt idx="29">
                  <c:v>0.2</c:v>
                </c:pt>
              </c:numCache>
            </c:numRef>
          </c:val>
        </c:ser>
        <c:dLbls>
          <c:showLegendKey val="0"/>
          <c:showVal val="0"/>
          <c:showCatName val="0"/>
          <c:showSerName val="0"/>
          <c:showPercent val="0"/>
          <c:showBubbleSize val="0"/>
        </c:dLbls>
        <c:gapWidth val="75"/>
        <c:overlap val="-25"/>
        <c:axId val="80279424"/>
        <c:axId val="80280960"/>
      </c:barChart>
      <c:catAx>
        <c:axId val="80279424"/>
        <c:scaling>
          <c:orientation val="minMax"/>
        </c:scaling>
        <c:delete val="0"/>
        <c:axPos val="b"/>
        <c:numFmt formatCode="General" sourceLinked="1"/>
        <c:majorTickMark val="none"/>
        <c:minorTickMark val="none"/>
        <c:tickLblPos val="nextTo"/>
        <c:crossAx val="80280960"/>
        <c:crosses val="autoZero"/>
        <c:auto val="1"/>
        <c:lblAlgn val="ctr"/>
        <c:lblOffset val="100"/>
        <c:noMultiLvlLbl val="0"/>
      </c:catAx>
      <c:valAx>
        <c:axId val="80280960"/>
        <c:scaling>
          <c:orientation val="minMax"/>
        </c:scaling>
        <c:delete val="0"/>
        <c:axPos val="l"/>
        <c:majorGridlines/>
        <c:numFmt formatCode="#,##0.0" sourceLinked="1"/>
        <c:majorTickMark val="none"/>
        <c:minorTickMark val="none"/>
        <c:tickLblPos val="nextTo"/>
        <c:spPr>
          <a:ln w="9525">
            <a:noFill/>
          </a:ln>
        </c:spPr>
        <c:crossAx val="80279424"/>
        <c:crosses val="autoZero"/>
        <c:crossBetween val="between"/>
      </c:valAx>
    </c:plotArea>
    <c:legend>
      <c:legendPos val="b"/>
      <c:layout/>
      <c:overlay val="0"/>
    </c:legend>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0.83333</cdr:x>
      <cdr:y>0.94422</cdr:y>
    </cdr:from>
    <cdr:to>
      <cdr:x>1</cdr:x>
      <cdr:y>1</cdr:y>
    </cdr:to>
    <cdr:sp macro="" textlink="">
      <cdr:nvSpPr>
        <cdr:cNvPr id="2" name="TextBox 1"/>
        <cdr:cNvSpPr txBox="1"/>
      </cdr:nvSpPr>
      <cdr:spPr>
        <a:xfrm xmlns:a="http://schemas.openxmlformats.org/drawingml/2006/main">
          <a:off x="6858000" y="5105400"/>
          <a:ext cx="1371600" cy="3016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entury Schoolbook"/>
            </a:defRPr>
          </a:lvl1pPr>
          <a:lvl2pPr marL="457200" indent="0">
            <a:defRPr sz="1100">
              <a:latin typeface="Century Schoolbook"/>
            </a:defRPr>
          </a:lvl2pPr>
          <a:lvl3pPr marL="914400" indent="0">
            <a:defRPr sz="1100">
              <a:latin typeface="Century Schoolbook"/>
            </a:defRPr>
          </a:lvl3pPr>
          <a:lvl4pPr marL="1371600" indent="0">
            <a:defRPr sz="1100">
              <a:latin typeface="Century Schoolbook"/>
            </a:defRPr>
          </a:lvl4pPr>
          <a:lvl5pPr marL="1828800" indent="0">
            <a:defRPr sz="1100">
              <a:latin typeface="Century Schoolbook"/>
            </a:defRPr>
          </a:lvl5pPr>
          <a:lvl6pPr marL="2286000" indent="0">
            <a:defRPr sz="1100">
              <a:latin typeface="Century Schoolbook"/>
            </a:defRPr>
          </a:lvl6pPr>
          <a:lvl7pPr marL="2743200" indent="0">
            <a:defRPr sz="1100">
              <a:latin typeface="Century Schoolbook"/>
            </a:defRPr>
          </a:lvl7pPr>
          <a:lvl8pPr marL="3200400" indent="0">
            <a:defRPr sz="1100">
              <a:latin typeface="Century Schoolbook"/>
            </a:defRPr>
          </a:lvl8pPr>
          <a:lvl9pPr marL="3657600" indent="0">
            <a:defRPr sz="1100">
              <a:latin typeface="Century Schoolbook"/>
            </a:defRPr>
          </a:lvl9pPr>
        </a:lstStyle>
        <a:p xmlns:a="http://schemas.openxmlformats.org/drawingml/2006/main">
          <a:r>
            <a:rPr lang="en-US" sz="1000" i="1" dirty="0" smtClean="0"/>
            <a:t>Data Source: ILO</a:t>
          </a:r>
          <a:endParaRPr lang="en-US" sz="1000" i="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44" tIns="48322" rIns="96644" bIns="48322" rtlCol="0"/>
          <a:lstStyle>
            <a:lvl1pPr algn="r">
              <a:defRPr sz="1300"/>
            </a:lvl1pPr>
          </a:lstStyle>
          <a:p>
            <a:fld id="{72134D20-4349-428A-B8BC-42BB8E3099EA}" type="datetimeFigureOut">
              <a:rPr lang="en-US" smtClean="0"/>
              <a:pPr/>
              <a:t>4/7/2014</a:t>
            </a:fld>
            <a:endParaRPr lang="en-US"/>
          </a:p>
        </p:txBody>
      </p:sp>
      <p:sp>
        <p:nvSpPr>
          <p:cNvPr id="4" name="Slide Image Placeholder 3"/>
          <p:cNvSpPr>
            <a:spLocks noGrp="1" noRot="1" noChangeAspect="1"/>
          </p:cNvSpPr>
          <p:nvPr>
            <p:ph type="sldImg" idx="2"/>
          </p:nvPr>
        </p:nvSpPr>
        <p:spPr>
          <a:xfrm>
            <a:off x="1258888" y="720725"/>
            <a:ext cx="4799012" cy="3598863"/>
          </a:xfrm>
          <a:prstGeom prst="rect">
            <a:avLst/>
          </a:prstGeom>
          <a:noFill/>
          <a:ln w="12700">
            <a:solidFill>
              <a:prstClr val="black"/>
            </a:solidFill>
          </a:ln>
        </p:spPr>
        <p:txBody>
          <a:bodyPr vert="horz" lIns="96644" tIns="48322" rIns="96644" bIns="48322" rtlCol="0" anchor="ctr"/>
          <a:lstStyle/>
          <a:p>
            <a:endParaRPr lang="en-US"/>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44" tIns="48322" rIns="96644" bIns="4832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3"/>
            <a:ext cx="3169920" cy="480060"/>
          </a:xfrm>
          <a:prstGeom prst="rect">
            <a:avLst/>
          </a:prstGeom>
        </p:spPr>
        <p:txBody>
          <a:bodyPr vert="horz" lIns="96644" tIns="48322" rIns="96644" bIns="48322"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3"/>
            <a:ext cx="3169920" cy="480060"/>
          </a:xfrm>
          <a:prstGeom prst="rect">
            <a:avLst/>
          </a:prstGeom>
        </p:spPr>
        <p:txBody>
          <a:bodyPr vert="horz" lIns="96644" tIns="48322" rIns="96644" bIns="48322" rtlCol="0" anchor="b"/>
          <a:lstStyle>
            <a:lvl1pPr algn="r">
              <a:defRPr sz="1300"/>
            </a:lvl1pPr>
          </a:lstStyle>
          <a:p>
            <a:fld id="{2C1E7788-1B99-471A-9FFC-2D81613CABDC}" type="slidenum">
              <a:rPr lang="en-US" smtClean="0"/>
              <a:pPr/>
              <a:t>‹#›</a:t>
            </a:fld>
            <a:endParaRPr lang="en-US"/>
          </a:p>
        </p:txBody>
      </p:sp>
    </p:spTree>
    <p:extLst>
      <p:ext uri="{BB962C8B-B14F-4D97-AF65-F5344CB8AC3E}">
        <p14:creationId xmlns:p14="http://schemas.microsoft.com/office/powerpoint/2010/main" val="3345075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 for Russia is from 2009 (ECA</a:t>
            </a:r>
            <a:r>
              <a:rPr lang="en-US" baseline="0" dirty="0" smtClean="0"/>
              <a:t> Jobs database)</a:t>
            </a:r>
          </a:p>
          <a:p>
            <a:endParaRPr lang="en-US" baseline="0" dirty="0" smtClean="0"/>
          </a:p>
          <a:p>
            <a:endParaRPr lang="en-US" baseline="0" dirty="0" smtClean="0"/>
          </a:p>
          <a:p>
            <a:r>
              <a:rPr lang="en-US" baseline="0" dirty="0" smtClean="0"/>
              <a:t>And those who work in 50+ are more likely to work in non salaried, low productivity jobs. Also older people are less mobile – particularly in Poland</a:t>
            </a:r>
            <a:endParaRPr lang="en-US" dirty="0"/>
          </a:p>
        </p:txBody>
      </p:sp>
      <p:sp>
        <p:nvSpPr>
          <p:cNvPr id="4" name="Slide Number Placeholder 3"/>
          <p:cNvSpPr>
            <a:spLocks noGrp="1"/>
          </p:cNvSpPr>
          <p:nvPr>
            <p:ph type="sldNum" sz="quarter" idx="10"/>
          </p:nvPr>
        </p:nvSpPr>
        <p:spPr/>
        <p:txBody>
          <a:bodyPr/>
          <a:lstStyle/>
          <a:p>
            <a:fld id="{D4A5E086-19B1-4592-AEB8-725FCB077264}"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compared to Iceland</a:t>
            </a:r>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17</a:t>
            </a:fld>
            <a:endParaRPr lang="en-US"/>
          </a:p>
        </p:txBody>
      </p:sp>
    </p:spTree>
    <p:extLst>
      <p:ext uri="{BB962C8B-B14F-4D97-AF65-F5344CB8AC3E}">
        <p14:creationId xmlns:p14="http://schemas.microsoft.com/office/powerpoint/2010/main" val="1822769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Points to be made:</a:t>
            </a:r>
          </a:p>
          <a:p>
            <a:pPr marL="180194" indent="-180194">
              <a:buFontTx/>
              <a:buChar char="-"/>
            </a:pPr>
            <a:r>
              <a:rPr lang="en-US" dirty="0" smtClean="0"/>
              <a:t>There is scope</a:t>
            </a:r>
            <a:r>
              <a:rPr lang="en-US" baseline="0" dirty="0" smtClean="0"/>
              <a:t> for activation policies</a:t>
            </a:r>
          </a:p>
          <a:p>
            <a:pPr marL="180194" indent="-180194">
              <a:buFontTx/>
              <a:buChar char="-"/>
            </a:pPr>
            <a:r>
              <a:rPr lang="en-US" dirty="0" smtClean="0"/>
              <a:t>Considerable share out of employment</a:t>
            </a:r>
            <a:r>
              <a:rPr lang="en-US" baseline="0" dirty="0" smtClean="0"/>
              <a:t> due to early retirement; how is this going to play out with the new retirement legislation?</a:t>
            </a:r>
            <a:endParaRPr lang="en-US" dirty="0" smtClean="0"/>
          </a:p>
          <a:p>
            <a:pPr marL="180194" indent="-180194">
              <a:buFontTx/>
              <a:buChar char="-"/>
            </a:pPr>
            <a:endParaRPr lang="en-US" dirty="0" smtClean="0"/>
          </a:p>
          <a:p>
            <a:r>
              <a:rPr lang="en-US" dirty="0" smtClean="0"/>
              <a:t>Notes:</a:t>
            </a:r>
          </a:p>
          <a:p>
            <a:r>
              <a:rPr lang="en-US" dirty="0" smtClean="0"/>
              <a:t>- Working age population defined as 16-64</a:t>
            </a:r>
            <a:r>
              <a:rPr lang="en-US" baseline="0" dirty="0" smtClean="0"/>
              <a:t> for men and 16-59 for women (retirement ages in 2011 were 65 and 60; reforms were introduced to increase the retirement age to 67 </a:t>
            </a:r>
            <a:r>
              <a:rPr lang="en-US" baseline="0" dirty="0" err="1" smtClean="0"/>
              <a:t>y.o</a:t>
            </a:r>
            <a:r>
              <a:rPr lang="en-US" baseline="0" dirty="0" smtClean="0"/>
              <a:t>. for both sexes). LFS participation rate (15-64 for both sexes) is about 59%.</a:t>
            </a:r>
          </a:p>
          <a:p>
            <a:pPr marL="180194" indent="-180194">
              <a:buFontTx/>
              <a:buChar char="-"/>
            </a:pPr>
            <a:r>
              <a:rPr lang="en-US" baseline="0" dirty="0" smtClean="0"/>
              <a:t>Results based on preliminary Latent Class Analysis using EU-SILC data for 2011; more detailed information by cluster is available (household types, income, benefits, etc.)</a:t>
            </a:r>
          </a:p>
          <a:p>
            <a:pPr marL="180194" indent="-180194">
              <a:buFontTx/>
              <a:buChar char="-"/>
            </a:pPr>
            <a:endParaRPr lang="en-US" baseline="0" dirty="0" smtClean="0"/>
          </a:p>
          <a:p>
            <a:r>
              <a:rPr lang="en-US" baseline="0" dirty="0" smtClean="0"/>
              <a:t>Cool extra fact:</a:t>
            </a:r>
          </a:p>
          <a:p>
            <a:r>
              <a:rPr lang="en-US" dirty="0" smtClean="0"/>
              <a:t>For the age group until 5 years above retirement age (up</a:t>
            </a:r>
            <a:r>
              <a:rPr lang="en-US" baseline="0" dirty="0" smtClean="0"/>
              <a:t> to 65 for women and up to 70 for men)</a:t>
            </a:r>
            <a:r>
              <a:rPr lang="en-US" dirty="0" smtClean="0"/>
              <a:t>, only 7% were working</a:t>
            </a:r>
          </a:p>
          <a:p>
            <a:r>
              <a:rPr lang="en-US" dirty="0" smtClean="0"/>
              <a:t>-</a:t>
            </a:r>
            <a:r>
              <a:rPr lang="en-US" baseline="0" dirty="0" smtClean="0"/>
              <a:t> </a:t>
            </a:r>
            <a:r>
              <a:rPr lang="en-US" dirty="0" smtClean="0"/>
              <a:t>Most working are rich; 50% of them in the highest income quintile</a:t>
            </a:r>
          </a:p>
        </p:txBody>
      </p:sp>
      <p:sp>
        <p:nvSpPr>
          <p:cNvPr id="4" name="Slide Number Placeholder 3"/>
          <p:cNvSpPr>
            <a:spLocks noGrp="1"/>
          </p:cNvSpPr>
          <p:nvPr>
            <p:ph type="sldNum" sz="quarter" idx="10"/>
          </p:nvPr>
        </p:nvSpPr>
        <p:spPr/>
        <p:txBody>
          <a:bodyPr/>
          <a:lstStyle/>
          <a:p>
            <a:fld id="{D20F7406-1EA0-4E2E-9B30-EABDFB786441}" type="slidenum">
              <a:rPr lang="en-US" smtClean="0"/>
              <a:t>18</a:t>
            </a:fld>
            <a:endParaRPr lang="en-US"/>
          </a:p>
        </p:txBody>
      </p:sp>
    </p:spTree>
    <p:extLst>
      <p:ext uri="{BB962C8B-B14F-4D97-AF65-F5344CB8AC3E}">
        <p14:creationId xmlns:p14="http://schemas.microsoft.com/office/powerpoint/2010/main" val="1762663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20000"/>
          </a:bodyPr>
          <a:lstStyle/>
          <a:p>
            <a:pPr>
              <a:defRPr/>
            </a:pPr>
            <a:r>
              <a:rPr lang="en-US" b="1" dirty="0" smtClean="0"/>
              <a:t>HAS A LARGE SHARE OF 50+ SUFFERING FROM NO/UNSTABLE WORK</a:t>
            </a:r>
            <a:endParaRPr lang="en-US" dirty="0"/>
          </a:p>
        </p:txBody>
      </p:sp>
      <p:sp>
        <p:nvSpPr>
          <p:cNvPr id="4" name="Slide Number Placeholder 3"/>
          <p:cNvSpPr>
            <a:spLocks noGrp="1"/>
          </p:cNvSpPr>
          <p:nvPr>
            <p:ph type="sldNum" sz="quarter" idx="5"/>
          </p:nvPr>
        </p:nvSpPr>
        <p:spPr/>
        <p:txBody>
          <a:bodyPr/>
          <a:lstStyle/>
          <a:p>
            <a:pPr>
              <a:defRPr/>
            </a:pPr>
            <a:fld id="{18CBE9CE-2F3C-4A00-90C3-FED7C386AC03}" type="slidenum">
              <a:rPr lang="en-US" smtClean="0"/>
              <a:pPr>
                <a:defRPr/>
              </a:pPr>
              <a:t>19</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8052">
              <a:spcAft>
                <a:spcPts val="631"/>
              </a:spcAft>
            </a:pPr>
            <a:r>
              <a:rPr lang="en-US" dirty="0" smtClean="0"/>
              <a:t>Models of Labor Supply Suggest the Following Factors May Influence Employment:</a:t>
            </a:r>
          </a:p>
          <a:p>
            <a:pPr lvl="1">
              <a:spcAft>
                <a:spcPts val="631"/>
              </a:spcAft>
            </a:pPr>
            <a:r>
              <a:rPr lang="en-US" dirty="0" smtClean="0"/>
              <a:t>Pension Eligibility</a:t>
            </a:r>
          </a:p>
          <a:p>
            <a:pPr lvl="1">
              <a:spcAft>
                <a:spcPts val="631"/>
              </a:spcAft>
            </a:pPr>
            <a:r>
              <a:rPr lang="en-US" dirty="0" smtClean="0"/>
              <a:t>Eligibility for Disability Insurance, UI, Military Pensions</a:t>
            </a:r>
          </a:p>
          <a:p>
            <a:pPr lvl="1">
              <a:spcAft>
                <a:spcPts val="631"/>
              </a:spcAft>
            </a:pPr>
            <a:r>
              <a:rPr lang="en-US" dirty="0" smtClean="0"/>
              <a:t>Health Status</a:t>
            </a:r>
          </a:p>
          <a:p>
            <a:pPr lvl="1">
              <a:spcAft>
                <a:spcPts val="631"/>
              </a:spcAft>
            </a:pPr>
            <a:r>
              <a:rPr lang="en-US" dirty="0" smtClean="0"/>
              <a:t>Necessity of Providing Care for Children or Elderly (Opportunity Cost of Working)</a:t>
            </a:r>
          </a:p>
          <a:p>
            <a:pPr lvl="1">
              <a:spcAft>
                <a:spcPts val="631"/>
              </a:spcAft>
            </a:pPr>
            <a:r>
              <a:rPr lang="en-US" dirty="0" smtClean="0"/>
              <a:t>Education/Skill Level (Returns to Remaining Active)</a:t>
            </a:r>
          </a:p>
          <a:p>
            <a:pPr lvl="1">
              <a:spcAft>
                <a:spcPts val="631"/>
              </a:spcAft>
            </a:pPr>
            <a:r>
              <a:rPr lang="en-US" dirty="0" smtClean="0"/>
              <a:t>Wealth</a:t>
            </a:r>
          </a:p>
          <a:p>
            <a:pPr lvl="1">
              <a:spcAft>
                <a:spcPts val="631"/>
              </a:spcAft>
            </a:pPr>
            <a:r>
              <a:rPr lang="en-US" dirty="0" smtClean="0"/>
              <a:t>Interactions</a:t>
            </a:r>
          </a:p>
          <a:p>
            <a:pPr lvl="2">
              <a:spcAft>
                <a:spcPts val="631"/>
              </a:spcAft>
            </a:pPr>
            <a:r>
              <a:rPr lang="en-US" dirty="0" smtClean="0"/>
              <a:t>Education*Pension Receipt</a:t>
            </a:r>
          </a:p>
          <a:p>
            <a:pPr lvl="2">
              <a:spcAft>
                <a:spcPts val="631"/>
              </a:spcAft>
            </a:pPr>
            <a:r>
              <a:rPr lang="en-US" dirty="0" smtClean="0"/>
              <a:t>Health Status and Pension Receipt</a:t>
            </a:r>
          </a:p>
          <a:p>
            <a:pPr lvl="2">
              <a:spcAft>
                <a:spcPts val="631"/>
              </a:spcAft>
            </a:pPr>
            <a:endParaRPr lang="en-US" dirty="0" smtClean="0"/>
          </a:p>
          <a:p>
            <a:pPr rtl="0"/>
            <a:r>
              <a:rPr lang="en-US" sz="1200" b="1" i="0" u="none" strike="noStrike" kern="1200" baseline="0" dirty="0" smtClean="0">
                <a:solidFill>
                  <a:schemeClr val="tx1"/>
                </a:solidFill>
                <a:latin typeface="+mn-lt"/>
                <a:ea typeface="+mn-ea"/>
                <a:cs typeface="+mn-cs"/>
              </a:rPr>
              <a:t> the regressions are linear probability models using SHARE data. Sample is 50+ individuals. </a:t>
            </a:r>
            <a:br>
              <a:rPr lang="en-US" sz="1200" b="1" i="0" u="none" strike="noStrike" kern="1200" baseline="0" dirty="0" smtClean="0">
                <a:solidFill>
                  <a:schemeClr val="tx1"/>
                </a:solidFill>
                <a:latin typeface="+mn-lt"/>
                <a:ea typeface="+mn-ea"/>
                <a:cs typeface="+mn-cs"/>
              </a:rPr>
            </a:br>
            <a:r>
              <a:rPr lang="en-US" sz="1200" b="1" i="0" u="none" strike="noStrike" kern="1200" baseline="0" dirty="0" smtClean="0">
                <a:solidFill>
                  <a:schemeClr val="tx1"/>
                </a:solidFill>
                <a:latin typeface="+mn-lt"/>
                <a:ea typeface="+mn-ea"/>
                <a:cs typeface="+mn-cs"/>
              </a:rPr>
              <a:t>I'm not entirely sure of what ADL/IADL variable they use (I guess they are normalizing them), but the definitions should be similar to these:</a:t>
            </a:r>
          </a:p>
          <a:p>
            <a:pPr rtl="0"/>
            <a:r>
              <a:rPr lang="en-US" sz="1200" b="1" i="0" u="none" strike="noStrike" kern="1200" baseline="0" dirty="0" smtClean="0">
                <a:solidFill>
                  <a:schemeClr val="tx1"/>
                </a:solidFill>
                <a:latin typeface="+mn-lt"/>
                <a:ea typeface="+mn-ea"/>
                <a:cs typeface="+mn-cs"/>
              </a:rPr>
              <a:t>Activities of Daily Living (ADL) is the sum of the five tasks dressing (ph049d1), bathing or showering (ph049d3), eating, cutting up food (ph049d4), walking across a room (ph049d2) and getting in or out of bed (ph049d5).</a:t>
            </a:r>
            <a:r>
              <a:rPr lang="en-US" sz="1200" b="1" i="0" u="sng" strike="noStrike" kern="1200" baseline="0" dirty="0" smtClean="0">
                <a:solidFill>
                  <a:schemeClr val="tx1"/>
                </a:solidFill>
                <a:latin typeface="+mn-lt"/>
                <a:ea typeface="+mn-ea"/>
                <a:cs typeface="+mn-cs"/>
              </a:rPr>
              <a:t> The higher the index is the more difficulties with these activities and the lower the mobility of the respondent . </a:t>
            </a:r>
            <a:r>
              <a:rPr lang="en-US" sz="1200" b="1" i="0" u="sng" strike="noStrike" kern="1200" baseline="0" dirty="0" err="1" smtClean="0">
                <a:solidFill>
                  <a:schemeClr val="tx1"/>
                </a:solidFill>
                <a:latin typeface="+mn-lt"/>
                <a:ea typeface="+mn-ea"/>
                <a:cs typeface="+mn-cs"/>
              </a:rPr>
              <a:t>adla</a:t>
            </a:r>
            <a:r>
              <a:rPr lang="en-US" sz="1200" b="1" i="0" u="sng" strike="noStrike" kern="1200" baseline="0" dirty="0" smtClean="0">
                <a:solidFill>
                  <a:schemeClr val="tx1"/>
                </a:solidFill>
                <a:latin typeface="+mn-lt"/>
                <a:ea typeface="+mn-ea"/>
                <a:cs typeface="+mn-cs"/>
              </a:rPr>
              <a:t> ranges from 0 to 5.</a:t>
            </a:r>
          </a:p>
          <a:p>
            <a:pPr rtl="0"/>
            <a:r>
              <a:rPr lang="en-US" sz="1200" b="1" i="0" u="sng" strike="noStrike" kern="1200" baseline="0" dirty="0" smtClean="0">
                <a:solidFill>
                  <a:schemeClr val="tx1"/>
                </a:solidFill>
                <a:latin typeface="+mn-lt"/>
                <a:ea typeface="+mn-ea"/>
                <a:cs typeface="+mn-cs"/>
              </a:rPr>
              <a:t>Instrumental Activities of Daily Living (IADL) is the sum of telephone calls (ph049d10), taking medications (ph049d11), managing money (ph049d13), shopping for groceries (ph049d9) and preparing a hot meal (ph049d8). The higher the index is the more difficulties with the activities and the lower the mobility of the respondent . </a:t>
            </a:r>
            <a:r>
              <a:rPr lang="en-US" sz="1200" b="1" i="0" u="sng" strike="noStrike" kern="1200" baseline="0" dirty="0" err="1" smtClean="0">
                <a:solidFill>
                  <a:schemeClr val="tx1"/>
                </a:solidFill>
                <a:latin typeface="+mn-lt"/>
                <a:ea typeface="+mn-ea"/>
                <a:cs typeface="+mn-cs"/>
              </a:rPr>
              <a:t>iadlza</a:t>
            </a:r>
            <a:r>
              <a:rPr lang="en-US" sz="1200" b="1" i="0" u="sng" strike="noStrike" kern="1200" baseline="0" dirty="0" smtClean="0">
                <a:solidFill>
                  <a:schemeClr val="tx1"/>
                </a:solidFill>
                <a:latin typeface="+mn-lt"/>
                <a:ea typeface="+mn-ea"/>
                <a:cs typeface="+mn-cs"/>
              </a:rPr>
              <a:t> ranges from 0 to 5. </a:t>
            </a:r>
            <a:endParaRPr lang="en-US" dirty="0" smtClean="0"/>
          </a:p>
        </p:txBody>
      </p:sp>
      <p:sp>
        <p:nvSpPr>
          <p:cNvPr id="4" name="Slide Number Placeholder 3"/>
          <p:cNvSpPr>
            <a:spLocks noGrp="1"/>
          </p:cNvSpPr>
          <p:nvPr>
            <p:ph type="sldNum" sz="quarter" idx="10"/>
          </p:nvPr>
        </p:nvSpPr>
        <p:spPr/>
        <p:txBody>
          <a:bodyPr/>
          <a:lstStyle/>
          <a:p>
            <a:fld id="{D20F7406-1EA0-4E2E-9B30-EABDFB786441}" type="slidenum">
              <a:rPr lang="en-US" smtClean="0"/>
              <a:t>20</a:t>
            </a:fld>
            <a:endParaRPr lang="en-US"/>
          </a:p>
        </p:txBody>
      </p:sp>
    </p:spTree>
    <p:extLst>
      <p:ext uri="{BB962C8B-B14F-4D97-AF65-F5344CB8AC3E}">
        <p14:creationId xmlns:p14="http://schemas.microsoft.com/office/powerpoint/2010/main" val="1929971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In Poland, 7.2% (6.7% women 8.2% men) of population aged 55-74 AND receiving old-age benefits work.</a:t>
            </a:r>
          </a:p>
          <a:p>
            <a:endParaRPr lang="en-US" dirty="0" smtClean="0"/>
          </a:p>
          <a:p>
            <a:r>
              <a:rPr lang="en-US" dirty="0" smtClean="0"/>
              <a:t>Lump of</a:t>
            </a:r>
            <a:r>
              <a:rPr lang="en-US" baseline="0" dirty="0" smtClean="0"/>
              <a:t> labor fallacy: only exception could be in economies with large public sector employment, like, for example, Italy; there, indeed, a significant share of employment could be a “lump”, and retiring older workers could allow new jobs for younger workers</a:t>
            </a:r>
            <a:endParaRPr lang="en-US" dirty="0"/>
          </a:p>
        </p:txBody>
      </p:sp>
      <p:sp>
        <p:nvSpPr>
          <p:cNvPr id="4" name="Slide Number Placeholder 3"/>
          <p:cNvSpPr>
            <a:spLocks noGrp="1"/>
          </p:cNvSpPr>
          <p:nvPr>
            <p:ph type="sldNum" sz="quarter" idx="10"/>
          </p:nvPr>
        </p:nvSpPr>
        <p:spPr/>
        <p:txBody>
          <a:bodyPr/>
          <a:lstStyle/>
          <a:p>
            <a:fld id="{D4A5E086-19B1-4592-AEB8-725FCB077264}" type="slidenum">
              <a:rPr lang="en-US" smtClean="0"/>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61034">
              <a:defRPr/>
            </a:pPr>
            <a:r>
              <a:rPr lang="en-US" dirty="0" smtClean="0"/>
              <a:t>CAVEAT: SHARE Data Have Small Sample of Employees, Better to Examine Labor Force Surveys.</a:t>
            </a:r>
          </a:p>
          <a:p>
            <a:pPr marL="0" lvl="1" defTabSz="961034">
              <a:defRPr/>
            </a:pPr>
            <a:endParaRPr lang="en-US" dirty="0" smtClean="0"/>
          </a:p>
          <a:p>
            <a:r>
              <a:rPr lang="en-US" dirty="0" smtClean="0"/>
              <a:t>Not as prominent in ECA and Europe, but not Insignificant Either…</a:t>
            </a:r>
          </a:p>
          <a:p>
            <a:pPr lvl="1"/>
            <a:r>
              <a:rPr lang="en-US" dirty="0" smtClean="0"/>
              <a:t>Potential Important Role Providing Additional Family Income, Household Services (childcare and eldercare)</a:t>
            </a:r>
          </a:p>
          <a:p>
            <a:pPr lvl="1"/>
            <a:r>
              <a:rPr lang="en-US" dirty="0" smtClean="0"/>
              <a:t>Flexible Work</a:t>
            </a:r>
          </a:p>
          <a:p>
            <a:r>
              <a:rPr lang="en-US" dirty="0" smtClean="0"/>
              <a:t>Why Less Self-Employment Among Elderly in ECA?</a:t>
            </a:r>
          </a:p>
          <a:p>
            <a:pPr lvl="1"/>
            <a:r>
              <a:rPr lang="en-US" dirty="0" smtClean="0"/>
              <a:t>Less need (public pension systems better developed, wealthier elderly?)</a:t>
            </a:r>
          </a:p>
          <a:p>
            <a:pPr lvl="1"/>
            <a:r>
              <a:rPr lang="en-US" dirty="0" smtClean="0"/>
              <a:t>Barriers to entrepreneurship (recent ECA Jobs Report)</a:t>
            </a:r>
          </a:p>
          <a:p>
            <a:pPr lvl="2"/>
            <a:r>
              <a:rPr lang="en-US" dirty="0" smtClean="0"/>
              <a:t>Costs of Entry Higher? Access to Credit?</a:t>
            </a:r>
          </a:p>
          <a:p>
            <a:pPr marL="0" lvl="1" defTabSz="961034">
              <a:defRPr/>
            </a:pPr>
            <a:endParaRPr lang="en-US" dirty="0" smtClean="0"/>
          </a:p>
        </p:txBody>
      </p:sp>
      <p:sp>
        <p:nvSpPr>
          <p:cNvPr id="4" name="Slide Number Placeholder 3"/>
          <p:cNvSpPr>
            <a:spLocks noGrp="1"/>
          </p:cNvSpPr>
          <p:nvPr>
            <p:ph type="sldNum" sz="quarter" idx="10"/>
          </p:nvPr>
        </p:nvSpPr>
        <p:spPr/>
        <p:txBody>
          <a:bodyPr/>
          <a:lstStyle/>
          <a:p>
            <a:fld id="{D20F7406-1EA0-4E2E-9B30-EABDFB786441}" type="slidenum">
              <a:rPr lang="en-US" smtClean="0"/>
              <a:t>23</a:t>
            </a:fld>
            <a:endParaRPr lang="en-US"/>
          </a:p>
        </p:txBody>
      </p:sp>
    </p:spTree>
    <p:extLst>
      <p:ext uri="{BB962C8B-B14F-4D97-AF65-F5344CB8AC3E}">
        <p14:creationId xmlns:p14="http://schemas.microsoft.com/office/powerpoint/2010/main" val="4280726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First, let’s have a look at health. Are people in Emerging Europe aging healthy?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This graph shows the life expectancy at age 50 for EU countries, divided into years spent in good health, and years spent in sickness and disability.</a:t>
            </a:r>
          </a:p>
          <a:p>
            <a:endParaRPr lang="en-US" dirty="0" smtClean="0">
              <a:latin typeface="Arial" pitchFamily="34" charset="0"/>
              <a:cs typeface="Arial" pitchFamily="34" charset="0"/>
            </a:endParaRPr>
          </a:p>
          <a:p>
            <a:r>
              <a:rPr lang="en-US" dirty="0" smtClean="0">
                <a:latin typeface="Arial" pitchFamily="34" charset="0"/>
                <a:cs typeface="Arial" pitchFamily="34" charset="0"/>
              </a:rPr>
              <a:t>What is striking about this graph is that it life-expectancy in Emerging Europe countries is actually not much different from EU-15 countries—it is really the difference in HEALTHY years that is different. In Emerging Europe countries, old-age is a lot less healthy then in the old EU</a:t>
            </a: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NOTE:</a:t>
            </a:r>
          </a:p>
          <a:p>
            <a:r>
              <a:rPr lang="en-US" dirty="0" smtClean="0">
                <a:latin typeface="Arial" pitchFamily="34" charset="0"/>
                <a:cs typeface="Arial" pitchFamily="34" charset="0"/>
              </a:rPr>
              <a:t>The indicator Healthy Life Years (HLY) at age 50 measures the number of years that a person at age 50 is still expected to live in a healthy condition. HLY is a health expectancy indicator which combines information on mortality and morbidity. A healthy condition is defined by the absence of limitations in functioning/disability. The indicator is calculated separately for males and females. The indicator is also called disability-free life expectancy (DFLE). </a:t>
            </a: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7160" eaLnBrk="0" hangingPunct="0">
              <a:defRPr sz="2100">
                <a:solidFill>
                  <a:schemeClr val="tx1"/>
                </a:solidFill>
                <a:latin typeface="Verdana" pitchFamily="34" charset="0"/>
                <a:ea typeface="ＭＳ Ｐゴシック" pitchFamily="34" charset="-128"/>
              </a:defRPr>
            </a:lvl1pPr>
            <a:lvl2pPr marL="772407" indent="-297080" defTabSz="967160" eaLnBrk="0" hangingPunct="0">
              <a:defRPr sz="2100">
                <a:solidFill>
                  <a:schemeClr val="tx1"/>
                </a:solidFill>
                <a:latin typeface="Verdana" pitchFamily="34" charset="0"/>
                <a:ea typeface="ＭＳ Ｐゴシック" pitchFamily="34" charset="-128"/>
              </a:defRPr>
            </a:lvl2pPr>
            <a:lvl3pPr marL="1188319" indent="-237664" defTabSz="967160" eaLnBrk="0" hangingPunct="0">
              <a:defRPr sz="2100">
                <a:solidFill>
                  <a:schemeClr val="tx1"/>
                </a:solidFill>
                <a:latin typeface="Verdana" pitchFamily="34" charset="0"/>
                <a:ea typeface="ＭＳ Ｐゴシック" pitchFamily="34" charset="-128"/>
              </a:defRPr>
            </a:lvl3pPr>
            <a:lvl4pPr marL="1663647" indent="-237664" defTabSz="967160" eaLnBrk="0" hangingPunct="0">
              <a:defRPr sz="2100">
                <a:solidFill>
                  <a:schemeClr val="tx1"/>
                </a:solidFill>
                <a:latin typeface="Verdana" pitchFamily="34" charset="0"/>
                <a:ea typeface="ＭＳ Ｐゴシック" pitchFamily="34" charset="-128"/>
              </a:defRPr>
            </a:lvl4pPr>
            <a:lvl5pPr marL="2138974" indent="-237664" defTabSz="967160" eaLnBrk="0" hangingPunct="0">
              <a:defRPr sz="2100">
                <a:solidFill>
                  <a:schemeClr val="tx1"/>
                </a:solidFill>
                <a:latin typeface="Verdana" pitchFamily="34" charset="0"/>
                <a:ea typeface="ＭＳ Ｐゴシック" pitchFamily="34" charset="-128"/>
              </a:defRPr>
            </a:lvl5pPr>
            <a:lvl6pPr marL="2614302" indent="-237664" defTabSz="967160" eaLnBrk="0" fontAlgn="base" hangingPunct="0">
              <a:spcBef>
                <a:spcPct val="0"/>
              </a:spcBef>
              <a:spcAft>
                <a:spcPct val="0"/>
              </a:spcAft>
              <a:defRPr sz="2100">
                <a:solidFill>
                  <a:schemeClr val="tx1"/>
                </a:solidFill>
                <a:latin typeface="Verdana" pitchFamily="34" charset="0"/>
                <a:ea typeface="ＭＳ Ｐゴシック" pitchFamily="34" charset="-128"/>
              </a:defRPr>
            </a:lvl6pPr>
            <a:lvl7pPr marL="3089630" indent="-237664" defTabSz="967160" eaLnBrk="0" fontAlgn="base" hangingPunct="0">
              <a:spcBef>
                <a:spcPct val="0"/>
              </a:spcBef>
              <a:spcAft>
                <a:spcPct val="0"/>
              </a:spcAft>
              <a:defRPr sz="2100">
                <a:solidFill>
                  <a:schemeClr val="tx1"/>
                </a:solidFill>
                <a:latin typeface="Verdana" pitchFamily="34" charset="0"/>
                <a:ea typeface="ＭＳ Ｐゴシック" pitchFamily="34" charset="-128"/>
              </a:defRPr>
            </a:lvl7pPr>
            <a:lvl8pPr marL="3564957" indent="-237664" defTabSz="967160" eaLnBrk="0" fontAlgn="base" hangingPunct="0">
              <a:spcBef>
                <a:spcPct val="0"/>
              </a:spcBef>
              <a:spcAft>
                <a:spcPct val="0"/>
              </a:spcAft>
              <a:defRPr sz="2100">
                <a:solidFill>
                  <a:schemeClr val="tx1"/>
                </a:solidFill>
                <a:latin typeface="Verdana" pitchFamily="34" charset="0"/>
                <a:ea typeface="ＭＳ Ｐゴシック" pitchFamily="34" charset="-128"/>
              </a:defRPr>
            </a:lvl8pPr>
            <a:lvl9pPr marL="4040285" indent="-237664" defTabSz="967160" eaLnBrk="0" fontAlgn="base" hangingPunct="0">
              <a:spcBef>
                <a:spcPct val="0"/>
              </a:spcBef>
              <a:spcAft>
                <a:spcPct val="0"/>
              </a:spcAft>
              <a:defRPr sz="2100">
                <a:solidFill>
                  <a:schemeClr val="tx1"/>
                </a:solidFill>
                <a:latin typeface="Verdana" pitchFamily="34" charset="0"/>
                <a:ea typeface="ＭＳ Ｐゴシック" pitchFamily="34" charset="-128"/>
              </a:defRPr>
            </a:lvl9pPr>
          </a:lstStyle>
          <a:p>
            <a:pPr eaLnBrk="1" hangingPunct="1"/>
            <a:fld id="{024351FE-5D28-4331-B24C-1D4FFBA568FD}" type="slidenum">
              <a:rPr lang="en-US" sz="1300">
                <a:latin typeface="Arial" pitchFamily="34" charset="0"/>
              </a:rPr>
              <a:pPr eaLnBrk="1" hangingPunct="1"/>
              <a:t>24</a:t>
            </a:fld>
            <a:endParaRPr lang="en-US" sz="130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687C2E-8193-4B29-B449-6290DD5A7502}" type="slidenum">
              <a:rPr lang="en-US" smtClean="0"/>
              <a:pPr/>
              <a:t>27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figure</a:t>
            </a:r>
            <a:r>
              <a:rPr lang="en-US" baseline="0" dirty="0" smtClean="0"/>
              <a:t> is based on the OECD tax-benefit model which takes existing tax regulations and benefits schemes and simulate how archetypical individuals would be treated, using data from household surveys on incomes, demographics and other characteristics of the person and his/her family that affect their tax treatment and benefits </a:t>
            </a:r>
            <a:r>
              <a:rPr lang="en-US" baseline="0" dirty="0" err="1" smtClean="0"/>
              <a:t>eligibiliy</a:t>
            </a:r>
            <a:r>
              <a:rPr lang="en-US" baseline="0" dirty="0" smtClean="0"/>
              <a:t> (</a:t>
            </a:r>
            <a:r>
              <a:rPr lang="en-US" baseline="0" dirty="0" err="1" smtClean="0"/>
              <a:t>e.g</a:t>
            </a:r>
            <a:r>
              <a:rPr lang="en-US" baseline="0" dirty="0" smtClean="0"/>
              <a:t>, number of children).</a:t>
            </a:r>
            <a:endParaRPr lang="en-US" dirty="0"/>
          </a:p>
        </p:txBody>
      </p:sp>
      <p:sp>
        <p:nvSpPr>
          <p:cNvPr id="4" name="Slide Number Placeholder 3"/>
          <p:cNvSpPr>
            <a:spLocks noGrp="1"/>
          </p:cNvSpPr>
          <p:nvPr>
            <p:ph type="sldNum" sz="quarter" idx="10"/>
          </p:nvPr>
        </p:nvSpPr>
        <p:spPr/>
        <p:txBody>
          <a:bodyPr/>
          <a:lstStyle/>
          <a:p>
            <a:fld id="{07687C2E-8193-4B29-B449-6290DD5A7502}" type="slidenum">
              <a:rPr lang="en-US" smtClean="0"/>
              <a:pPr/>
              <a:t>30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to do about it?</a:t>
            </a:r>
          </a:p>
          <a:p>
            <a:pPr marL="961034" lvl="1" indent="-540582">
              <a:buFont typeface="+mj-lt"/>
              <a:buAutoNum type="arabicPeriod"/>
            </a:pPr>
            <a:r>
              <a:rPr lang="en-US" dirty="0" smtClean="0"/>
              <a:t>Change the dependency ratio: more work, less inactivity</a:t>
            </a:r>
          </a:p>
          <a:p>
            <a:pPr marL="1381487" lvl="2" indent="-540582"/>
            <a:r>
              <a:rPr lang="en-US" dirty="0" smtClean="0"/>
              <a:t>Increase the participation throughout the life cycle, especially at the fringes of the labor market (</a:t>
            </a:r>
            <a:r>
              <a:rPr lang="en-US" b="1" dirty="0" smtClean="0"/>
              <a:t>women</a:t>
            </a:r>
            <a:r>
              <a:rPr lang="en-US" dirty="0" smtClean="0"/>
              <a:t>, faster school-to-work transition, minorities, social assistance recipients, long-term unemployed…)</a:t>
            </a:r>
          </a:p>
          <a:p>
            <a:pPr marL="1381487" lvl="2" indent="-540582"/>
            <a:r>
              <a:rPr lang="en-US" dirty="0" smtClean="0"/>
              <a:t>Extend work life beyond current retirement age</a:t>
            </a:r>
          </a:p>
          <a:p>
            <a:pPr marL="1381487" lvl="2" indent="-540582"/>
            <a:r>
              <a:rPr lang="en-US" dirty="0" smtClean="0"/>
              <a:t>Prevent early exit from the labor force (health, childcare or eldercare, disincentives from pension system)</a:t>
            </a:r>
          </a:p>
          <a:p>
            <a:pPr marL="1381487" lvl="2" indent="-540582"/>
            <a:r>
              <a:rPr lang="en-US" dirty="0" smtClean="0"/>
              <a:t>(Migrants) </a:t>
            </a:r>
          </a:p>
          <a:p>
            <a:pPr marL="961034" lvl="1" indent="-540582">
              <a:buFont typeface="+mj-lt"/>
              <a:buAutoNum type="arabicPeriod"/>
            </a:pPr>
            <a:r>
              <a:rPr lang="en-US" dirty="0" smtClean="0"/>
              <a:t>Change the characteristics of the labor force: better-skilled and more dynamic workers</a:t>
            </a:r>
          </a:p>
          <a:p>
            <a:pPr marL="1381487" lvl="2" indent="-540582"/>
            <a:r>
              <a:rPr lang="en-US" dirty="0" smtClean="0"/>
              <a:t>Optimal education and training decisions to adjust for longer work lives</a:t>
            </a:r>
          </a:p>
          <a:p>
            <a:pPr marL="1381487" lvl="2" indent="-540582"/>
            <a:r>
              <a:rPr lang="en-US" dirty="0" smtClean="0"/>
              <a:t>Maintain an open and active mindset to look for new opportunities throughout an extended work life </a:t>
            </a:r>
          </a:p>
          <a:p>
            <a:pPr marL="1381487" lvl="2" indent="-540582"/>
            <a:endParaRPr lang="en-US" dirty="0" smtClean="0"/>
          </a:p>
          <a:p>
            <a:pPr>
              <a:buFont typeface="Symbol"/>
              <a:buChar char="Þ"/>
            </a:pPr>
            <a:r>
              <a:rPr lang="en-US" dirty="0" smtClean="0"/>
              <a:t>The objective is not to find more young workers, but workers with the characteristics of young workers: well educated, dynamic, open, willing to adjust and learn, and hungry for opportunities.</a:t>
            </a:r>
          </a:p>
          <a:p>
            <a:pPr>
              <a:buFont typeface="Symbol"/>
              <a:buChar char="Þ"/>
            </a:pPr>
            <a:r>
              <a:rPr lang="en-US" dirty="0" smtClean="0"/>
              <a:t>And to understand how much might this be achieved through increased education and skills of the current young.</a:t>
            </a:r>
          </a:p>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2</a:t>
            </a:fld>
            <a:endParaRPr lang="en-US"/>
          </a:p>
        </p:txBody>
      </p:sp>
    </p:spTree>
    <p:extLst>
      <p:ext uri="{BB962C8B-B14F-4D97-AF65-F5344CB8AC3E}">
        <p14:creationId xmlns:p14="http://schemas.microsoft.com/office/powerpoint/2010/main" val="1068273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31</a:t>
            </a:fld>
            <a:endParaRPr lang="en-US"/>
          </a:p>
        </p:txBody>
      </p:sp>
    </p:spTree>
    <p:extLst>
      <p:ext uri="{BB962C8B-B14F-4D97-AF65-F5344CB8AC3E}">
        <p14:creationId xmlns:p14="http://schemas.microsoft.com/office/powerpoint/2010/main" val="1661663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32</a:t>
            </a:fld>
            <a:endParaRPr lang="en-US"/>
          </a:p>
        </p:txBody>
      </p:sp>
    </p:spTree>
    <p:extLst>
      <p:ext uri="{BB962C8B-B14F-4D97-AF65-F5344CB8AC3E}">
        <p14:creationId xmlns:p14="http://schemas.microsoft.com/office/powerpoint/2010/main" val="24294733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33</a:t>
            </a:fld>
            <a:endParaRPr lang="en-US"/>
          </a:p>
        </p:txBody>
      </p:sp>
    </p:spTree>
    <p:extLst>
      <p:ext uri="{BB962C8B-B14F-4D97-AF65-F5344CB8AC3E}">
        <p14:creationId xmlns:p14="http://schemas.microsoft.com/office/powerpoint/2010/main" val="2429473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34</a:t>
            </a:fld>
            <a:endParaRPr lang="en-US"/>
          </a:p>
        </p:txBody>
      </p:sp>
    </p:spTree>
    <p:extLst>
      <p:ext uri="{BB962C8B-B14F-4D97-AF65-F5344CB8AC3E}">
        <p14:creationId xmlns:p14="http://schemas.microsoft.com/office/powerpoint/2010/main" val="5001968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35</a:t>
            </a:fld>
            <a:endParaRPr lang="en-US"/>
          </a:p>
        </p:txBody>
      </p:sp>
    </p:spTree>
    <p:extLst>
      <p:ext uri="{BB962C8B-B14F-4D97-AF65-F5344CB8AC3E}">
        <p14:creationId xmlns:p14="http://schemas.microsoft.com/office/powerpoint/2010/main" val="5001968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36</a:t>
            </a:fld>
            <a:endParaRPr lang="en-US"/>
          </a:p>
        </p:txBody>
      </p:sp>
    </p:spTree>
    <p:extLst>
      <p:ext uri="{BB962C8B-B14F-4D97-AF65-F5344CB8AC3E}">
        <p14:creationId xmlns:p14="http://schemas.microsoft.com/office/powerpoint/2010/main" val="5001968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37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1E7788-1B99-471A-9FFC-2D81613CABDC}" type="slidenum">
              <a:rPr lang="en-US" smtClean="0"/>
              <a:pPr/>
              <a:t>40</a:t>
            </a:fld>
            <a:endParaRPr lang="en-US"/>
          </a:p>
        </p:txBody>
      </p:sp>
    </p:spTree>
    <p:extLst>
      <p:ext uri="{BB962C8B-B14F-4D97-AF65-F5344CB8AC3E}">
        <p14:creationId xmlns:p14="http://schemas.microsoft.com/office/powerpoint/2010/main" val="2833652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5</a:t>
            </a:fld>
            <a:endParaRPr lang="en-US"/>
          </a:p>
        </p:txBody>
      </p:sp>
    </p:spTree>
    <p:extLst>
      <p:ext uri="{BB962C8B-B14F-4D97-AF65-F5344CB8AC3E}">
        <p14:creationId xmlns:p14="http://schemas.microsoft.com/office/powerpoint/2010/main" val="2466580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TFR</a:t>
            </a:r>
            <a:r>
              <a:rPr lang="en-US" dirty="0" smtClean="0"/>
              <a:t> Base 1.5 for 2005-2010</a:t>
            </a:r>
          </a:p>
          <a:p>
            <a:r>
              <a:rPr lang="en-US" dirty="0" smtClean="0"/>
              <a:t>Low</a:t>
            </a:r>
            <a:r>
              <a:rPr lang="en-US" baseline="0" dirty="0" smtClean="0"/>
              <a:t> fertility </a:t>
            </a:r>
            <a:r>
              <a:rPr lang="en-US" dirty="0" smtClean="0"/>
              <a:t>projections 1.3-1.4</a:t>
            </a:r>
          </a:p>
          <a:p>
            <a:r>
              <a:rPr lang="en-US" dirty="0" smtClean="0"/>
              <a:t>Medium</a:t>
            </a:r>
            <a:r>
              <a:rPr lang="en-US" baseline="0" dirty="0" smtClean="0"/>
              <a:t> fertility 1.8</a:t>
            </a:r>
          </a:p>
          <a:p>
            <a:r>
              <a:rPr lang="en-US" baseline="0" dirty="0" smtClean="0"/>
              <a:t>High fertility 2.4</a:t>
            </a:r>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10</a:t>
            </a:fld>
            <a:endParaRPr lang="en-US"/>
          </a:p>
        </p:txBody>
      </p:sp>
    </p:spTree>
    <p:extLst>
      <p:ext uri="{BB962C8B-B14F-4D97-AF65-F5344CB8AC3E}">
        <p14:creationId xmlns:p14="http://schemas.microsoft.com/office/powerpoint/2010/main" val="2749550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Workforce to decline from about 72.2%</a:t>
            </a:r>
            <a:r>
              <a:rPr lang="en-US" baseline="0" dirty="0" smtClean="0"/>
              <a:t> of population in 2010 to 60-65% of population 2030 (depending on population assumptions)</a:t>
            </a:r>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11</a:t>
            </a:fld>
            <a:endParaRPr lang="en-US"/>
          </a:p>
        </p:txBody>
      </p:sp>
    </p:spTree>
    <p:extLst>
      <p:ext uri="{BB962C8B-B14F-4D97-AF65-F5344CB8AC3E}">
        <p14:creationId xmlns:p14="http://schemas.microsoft.com/office/powerpoint/2010/main" val="4123599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89DCAF0F-2891-4D90-AFD9-7601B8663511}" type="slidenum">
              <a:rPr lang="fr-FR" smtClean="0"/>
              <a:pPr/>
              <a:t>12</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7500" lnSpcReduction="20000"/>
          </a:bodyPr>
          <a:lstStyle/>
          <a:p>
            <a:r>
              <a:rPr lang="en-US" sz="1300" dirty="0"/>
              <a:t>many of the lowest-low fertility countries (Albania, Moldova, Romania, Greece, Hungary, Italy, Japan, Korea, Poland and Spain) show comparatively low female employment. </a:t>
            </a:r>
          </a:p>
          <a:p>
            <a:endParaRPr lang="en-US" sz="1300" dirty="0"/>
          </a:p>
          <a:p>
            <a:r>
              <a:rPr lang="en-US" sz="1300" dirty="0" err="1"/>
              <a:t>Luci-Greulich</a:t>
            </a:r>
            <a:r>
              <a:rPr lang="en-US" sz="1300" dirty="0"/>
              <a:t> and </a:t>
            </a:r>
            <a:r>
              <a:rPr lang="en-US" sz="1300" dirty="0" err="1"/>
              <a:t>Thévenon</a:t>
            </a:r>
            <a:r>
              <a:rPr lang="en-US" sz="1300" dirty="0"/>
              <a:t> (2013) investigated the impact of economic development and its components on fertility in 30 OECD countries from 1960 to today. They find that the strong negative correlation between GDP per capita and fertility does no longer hold for high levels of per capita economic output; the relation instead seems to turn into positive from a certain threshold level of economic development on – although few countries only have already passed the threshold of GDP per capita (around 30,000 USD) which seems to be associated with a re-increase in fertility rates. Furthermore, by decomposing GDP per capita into several components, they identify female employment as co-varying factor for the fertility rebound that can be observed in several highly developed countries. Pointing out to important differences with regard to the compatibility between childbearing and female employment, their results suggest that fertility increases are likely to be small if economic development is not accompanied by institutional changes that improve parents’ opportunities to combine work and family life. </a:t>
            </a:r>
          </a:p>
          <a:p>
            <a:endParaRPr lang="en-US" sz="1300" dirty="0"/>
          </a:p>
          <a:p>
            <a:r>
              <a:rPr lang="en-US" sz="1300" dirty="0"/>
              <a:t>In this context, the "lowest-low fertility countries" have much lower fertility levels than the values predicted by the actual level of per capita GDP. For instance, in Japan and Germany, income levels are only somewhat below the estimated turning-point value and very close to those of New Zealand or France: economic development thus does not explain the persistence of low fertility in these two countries. </a:t>
            </a:r>
          </a:p>
          <a:p>
            <a:endParaRPr lang="en-US" sz="1300" dirty="0"/>
          </a:p>
          <a:p>
            <a:r>
              <a:rPr lang="en-US" sz="1300" dirty="0"/>
              <a:t>By contrast, </a:t>
            </a:r>
            <a:r>
              <a:rPr lang="en-US" sz="1300" dirty="0" err="1"/>
              <a:t>anglophone</a:t>
            </a:r>
            <a:r>
              <a:rPr lang="en-US" sz="1300" dirty="0"/>
              <a:t> and Nordic countries as well as Belgium, France and the Netherlands achieve higher TFRs than would be predicted on the basis of their level of income per capita. In France and New Zealand, TFRs are high while GDP per capita is below the estimated turning point. Thus, in these two countries the fertility “rebound” took place at a stage of economic development at which a further decrease in fertility rates could have been expected in the absence of country-specific factors. High fertility countries such as Iceland, Ireland, Norway and the United States are at a stage of economic development which predicts a positive influence of income and consumption growth on fertility. </a:t>
            </a:r>
          </a:p>
          <a:p>
            <a:endParaRPr lang="en-US" sz="1300" dirty="0"/>
          </a:p>
          <a:p>
            <a:r>
              <a:rPr lang="en-US" sz="1300" dirty="0"/>
              <a:t>Strikingly, the line dividing countries below and above predicted fertility levels coincides with the classification </a:t>
            </a:r>
            <a:endParaRPr lang="fr-FR" dirty="0"/>
          </a:p>
        </p:txBody>
      </p:sp>
      <p:sp>
        <p:nvSpPr>
          <p:cNvPr id="4" name="Espace réservé du numéro de diapositive 3"/>
          <p:cNvSpPr>
            <a:spLocks noGrp="1"/>
          </p:cNvSpPr>
          <p:nvPr>
            <p:ph type="sldNum" sz="quarter" idx="10"/>
          </p:nvPr>
        </p:nvSpPr>
        <p:spPr/>
        <p:txBody>
          <a:bodyPr/>
          <a:lstStyle/>
          <a:p>
            <a:fld id="{89DCAF0F-2891-4D90-AFD9-7601B8663511}" type="slidenum">
              <a:rPr lang="fr-FR" smtClean="0"/>
              <a:pPr/>
              <a:t>13</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E7788-1B99-471A-9FFC-2D81613CABDC}" type="slidenum">
              <a:rPr lang="en-US" smtClean="0"/>
              <a:pPr/>
              <a:t>14</a:t>
            </a:fld>
            <a:endParaRPr lang="en-US"/>
          </a:p>
        </p:txBody>
      </p:sp>
    </p:spTree>
    <p:extLst>
      <p:ext uri="{BB962C8B-B14F-4D97-AF65-F5344CB8AC3E}">
        <p14:creationId xmlns:p14="http://schemas.microsoft.com/office/powerpoint/2010/main" val="1661663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2" defTabSz="966466"/>
            <a:r>
              <a:rPr lang="en-US" dirty="0" smtClean="0"/>
              <a:t>Low GDP elasticity of employment: </a:t>
            </a:r>
            <a:r>
              <a:rPr lang="en-US" sz="1700" dirty="0"/>
              <a:t>ECA: 0.06 compared to LAC: 0.45, EAP: 0.32, OECD-Europe: 0.48, OCDE-other: 0.70</a:t>
            </a:r>
          </a:p>
          <a:p>
            <a:pPr marL="0" lvl="2" defTabSz="966466"/>
            <a:r>
              <a:rPr lang="en-US" sz="1700" dirty="0"/>
              <a:t>Higher employment sensitivity to GDP in downturns than in booms: </a:t>
            </a:r>
            <a:r>
              <a:rPr lang="en-US" sz="3000" dirty="0"/>
              <a:t>2000-2007: 0.06 versus 2008-2010: 0.60.</a:t>
            </a:r>
          </a:p>
          <a:p>
            <a:pPr marL="0" lvl="2" defTabSz="966466"/>
            <a:r>
              <a:rPr lang="en-US" sz="3000" dirty="0"/>
              <a:t>The low employment creation has as a corollary a short-term trade-off with productivity gains, as discussed later in the presentation.</a:t>
            </a:r>
          </a:p>
          <a:p>
            <a:pPr marL="0" lvl="2" defTabSz="966466"/>
            <a:endParaRPr lang="en-US" sz="3000" dirty="0"/>
          </a:p>
          <a:p>
            <a:pPr marL="0" lvl="2" defTabSz="966466"/>
            <a:endParaRPr lang="en-US" sz="3000" dirty="0"/>
          </a:p>
          <a:p>
            <a:pPr marL="0" lvl="2" defTabSz="966466"/>
            <a:endParaRPr lang="en-US" sz="2600" dirty="0"/>
          </a:p>
          <a:p>
            <a:endParaRPr lang="en-US" dirty="0"/>
          </a:p>
        </p:txBody>
      </p:sp>
      <p:sp>
        <p:nvSpPr>
          <p:cNvPr id="4" name="Slide Number Placeholder 3"/>
          <p:cNvSpPr>
            <a:spLocks noGrp="1"/>
          </p:cNvSpPr>
          <p:nvPr>
            <p:ph type="sldNum" sz="quarter" idx="10"/>
          </p:nvPr>
        </p:nvSpPr>
        <p:spPr/>
        <p:txBody>
          <a:bodyPr/>
          <a:lstStyle/>
          <a:p>
            <a:fld id="{D4A5E086-19B1-4592-AEB8-725FCB077264}"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Mastertitelformat bearbeiten</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Master-Untertitelformat bearbeiten</a:t>
            </a:r>
            <a:endParaRPr lang="en-US" dirty="0"/>
          </a:p>
        </p:txBody>
      </p:sp>
      <p:sp>
        <p:nvSpPr>
          <p:cNvPr id="4" name="Date Placeholder 3"/>
          <p:cNvSpPr>
            <a:spLocks noGrp="1"/>
          </p:cNvSpPr>
          <p:nvPr>
            <p:ph type="dt" sz="half" idx="10"/>
          </p:nvPr>
        </p:nvSpPr>
        <p:spPr/>
        <p:txBody>
          <a:bodyPr/>
          <a:lstStyle/>
          <a:p>
            <a:fld id="{70BA1CFD-BFF0-48BC-9BA5-4974D7A6AB15}" type="datetimeFigureOut">
              <a:rPr lang="en-US" smtClean="0"/>
              <a:pPr/>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Mastertitelformat bearbeiten</a:t>
            </a:r>
            <a:endParaRPr lang="en-US"/>
          </a:p>
        </p:txBody>
      </p:sp>
      <p:sp>
        <p:nvSpPr>
          <p:cNvPr id="3" name="Vertical Text Placeholder 2"/>
          <p:cNvSpPr>
            <a:spLocks noGrp="1"/>
          </p:cNvSpPr>
          <p:nvPr>
            <p:ph type="body" orient="vert" idx="1"/>
          </p:nvPr>
        </p:nvSpPr>
        <p:spPr/>
        <p:txBody>
          <a:bodyPr vert="eaVert"/>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4" name="Date Placeholder 3"/>
          <p:cNvSpPr>
            <a:spLocks noGrp="1"/>
          </p:cNvSpPr>
          <p:nvPr>
            <p:ph type="dt" sz="half" idx="10"/>
          </p:nvPr>
        </p:nvSpPr>
        <p:spPr/>
        <p:txBody>
          <a:bodyPr/>
          <a:lstStyle/>
          <a:p>
            <a:fld id="{0DDCF68C-73C4-4A19-83E5-9024DBDCFC1D}" type="datetimeFigureOut">
              <a:rPr lang="en-US" smtClean="0"/>
              <a:pPr/>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4BF005-45AB-443A-9B5B-FC5393DA38E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Mastertitelformat bearbeiten</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dirty="0"/>
          </a:p>
        </p:txBody>
      </p:sp>
      <p:sp>
        <p:nvSpPr>
          <p:cNvPr id="4" name="Date Placeholder 3"/>
          <p:cNvSpPr>
            <a:spLocks noGrp="1"/>
          </p:cNvSpPr>
          <p:nvPr>
            <p:ph type="dt" sz="half" idx="10"/>
          </p:nvPr>
        </p:nvSpPr>
        <p:spPr/>
        <p:txBody>
          <a:bodyPr/>
          <a:lstStyle/>
          <a:p>
            <a:fld id="{0DDCF68C-73C4-4A19-83E5-9024DBDCFC1D}" type="datetimeFigureOut">
              <a:rPr lang="en-US" smtClean="0"/>
              <a:pPr/>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4BF005-45AB-443A-9B5B-FC5393DA38E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Mastertitelformat bearbeiten</a:t>
            </a:r>
            <a:endParaRPr lang="en-US"/>
          </a:p>
        </p:txBody>
      </p:sp>
      <p:sp>
        <p:nvSpPr>
          <p:cNvPr id="3" name="Content Placeholder 2"/>
          <p:cNvSpPr>
            <a:spLocks noGrp="1"/>
          </p:cNvSpPr>
          <p:nvPr>
            <p:ph idx="1"/>
          </p:nvPr>
        </p:nvSpPr>
        <p:spPr/>
        <p:txBody>
          <a:body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a:p>
        </p:txBody>
      </p:sp>
      <p:sp>
        <p:nvSpPr>
          <p:cNvPr id="4" name="Date Placeholder 3"/>
          <p:cNvSpPr>
            <a:spLocks noGrp="1"/>
          </p:cNvSpPr>
          <p:nvPr>
            <p:ph type="dt" sz="half" idx="10"/>
          </p:nvPr>
        </p:nvSpPr>
        <p:spPr/>
        <p:txBody>
          <a:bodyPr/>
          <a:lstStyle/>
          <a:p>
            <a:fld id="{0DDCF68C-73C4-4A19-83E5-9024DBDCFC1D}" type="datetimeFigureOut">
              <a:rPr lang="en-US" smtClean="0"/>
              <a:pPr/>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4BF005-45AB-443A-9B5B-FC5393DA38E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Mastertitelformat bearbeiten</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Mastertextformat bearbeiten</a:t>
            </a:r>
          </a:p>
        </p:txBody>
      </p:sp>
      <p:sp>
        <p:nvSpPr>
          <p:cNvPr id="4" name="Date Placeholder 3"/>
          <p:cNvSpPr>
            <a:spLocks noGrp="1"/>
          </p:cNvSpPr>
          <p:nvPr>
            <p:ph type="dt" sz="half" idx="10"/>
          </p:nvPr>
        </p:nvSpPr>
        <p:spPr/>
        <p:txBody>
          <a:bodyPr/>
          <a:lstStyle/>
          <a:p>
            <a:fld id="{70BA1CFD-BFF0-48BC-9BA5-4974D7A6AB15}" type="datetimeFigureOut">
              <a:rPr lang="en-US" smtClean="0"/>
              <a:pPr/>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Mastertitelformat bearbeiten</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dirty="0"/>
          </a:p>
        </p:txBody>
      </p:sp>
      <p:sp>
        <p:nvSpPr>
          <p:cNvPr id="5" name="Date Placeholder 4"/>
          <p:cNvSpPr>
            <a:spLocks noGrp="1"/>
          </p:cNvSpPr>
          <p:nvPr>
            <p:ph type="dt" sz="half" idx="10"/>
          </p:nvPr>
        </p:nvSpPr>
        <p:spPr/>
        <p:txBody>
          <a:bodyPr/>
          <a:lstStyle/>
          <a:p>
            <a:fld id="{0DDCF68C-73C4-4A19-83E5-9024DBDCFC1D}" type="datetimeFigureOut">
              <a:rPr lang="en-US" smtClean="0"/>
              <a:pPr/>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4BF005-45AB-443A-9B5B-FC5393DA38E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Mastertitelformat bearbeiten</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Mastertextformat bearbeiten</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Mastertextformat bearbeiten</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dirty="0"/>
          </a:p>
        </p:txBody>
      </p:sp>
      <p:sp>
        <p:nvSpPr>
          <p:cNvPr id="7" name="Date Placeholder 6"/>
          <p:cNvSpPr>
            <a:spLocks noGrp="1"/>
          </p:cNvSpPr>
          <p:nvPr>
            <p:ph type="dt" sz="half" idx="10"/>
          </p:nvPr>
        </p:nvSpPr>
        <p:spPr/>
        <p:txBody>
          <a:bodyPr/>
          <a:lstStyle/>
          <a:p>
            <a:fld id="{0DDCF68C-73C4-4A19-83E5-9024DBDCFC1D}" type="datetimeFigureOut">
              <a:rPr lang="en-US" smtClean="0"/>
              <a:pPr/>
              <a:t>4/7/2014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4BF005-45AB-443A-9B5B-FC5393DA38E2}"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Mastertitelformat bearbeiten</a:t>
            </a:r>
            <a:endParaRPr lang="en-US"/>
          </a:p>
        </p:txBody>
      </p:sp>
      <p:sp>
        <p:nvSpPr>
          <p:cNvPr id="3" name="Date Placeholder 2"/>
          <p:cNvSpPr>
            <a:spLocks noGrp="1"/>
          </p:cNvSpPr>
          <p:nvPr>
            <p:ph type="dt" sz="half" idx="10"/>
          </p:nvPr>
        </p:nvSpPr>
        <p:spPr/>
        <p:txBody>
          <a:bodyPr/>
          <a:lstStyle/>
          <a:p>
            <a:fld id="{0DDCF68C-73C4-4A19-83E5-9024DBDCFC1D}" type="datetimeFigureOut">
              <a:rPr lang="en-US" smtClean="0"/>
              <a:pPr/>
              <a:t>4/7/2014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4BF005-45AB-443A-9B5B-FC5393DA38E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DCF68C-73C4-4A19-83E5-9024DBDCFC1D}" type="datetimeFigureOut">
              <a:rPr lang="en-US" smtClean="0"/>
              <a:pPr/>
              <a:t>4/7/2014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4BF005-45AB-443A-9B5B-FC5393DA38E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Mastertitelformat bearbeiten</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Mastertextformat bearbeiten</a:t>
            </a:r>
          </a:p>
        </p:txBody>
      </p:sp>
      <p:sp>
        <p:nvSpPr>
          <p:cNvPr id="5" name="Date Placeholder 4"/>
          <p:cNvSpPr>
            <a:spLocks noGrp="1"/>
          </p:cNvSpPr>
          <p:nvPr>
            <p:ph type="dt" sz="half" idx="10"/>
          </p:nvPr>
        </p:nvSpPr>
        <p:spPr/>
        <p:txBody>
          <a:bodyPr/>
          <a:lstStyle/>
          <a:p>
            <a:fld id="{0DDCF68C-73C4-4A19-83E5-9024DBDCFC1D}" type="datetimeFigureOut">
              <a:rPr lang="en-US" smtClean="0"/>
              <a:pPr/>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Mastertitelformat bearbeiten</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Bild auf Platzhalter ziehen oder durch Klicken auf Symbol hinzufügen</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Mastertextformat bearbeiten</a:t>
            </a:r>
          </a:p>
        </p:txBody>
      </p:sp>
      <p:sp>
        <p:nvSpPr>
          <p:cNvPr id="5" name="Date Placeholder 4"/>
          <p:cNvSpPr>
            <a:spLocks noGrp="1"/>
          </p:cNvSpPr>
          <p:nvPr>
            <p:ph type="dt" sz="half" idx="10"/>
          </p:nvPr>
        </p:nvSpPr>
        <p:spPr/>
        <p:txBody>
          <a:bodyPr/>
          <a:lstStyle/>
          <a:p>
            <a:fld id="{0DDCF68C-73C4-4A19-83E5-9024DBDCFC1D}" type="datetimeFigureOut">
              <a:rPr lang="en-US" smtClean="0"/>
              <a:pPr/>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4BF005-45AB-443A-9B5B-FC5393DA38E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Mastertitelformat bearbeiten</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0DDCF68C-73C4-4A19-83E5-9024DBDCFC1D}" type="datetimeFigureOut">
              <a:rPr lang="en-US" smtClean="0"/>
              <a:pPr/>
              <a:t>4/7/2014</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A04BF005-45AB-443A-9B5B-FC5393DA38E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hyperlink" Target="http://data.un.org/Resources/Methodology/PopDiv.ht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2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86200"/>
            <a:ext cx="8382000" cy="960120"/>
          </a:xfrm>
        </p:spPr>
        <p:txBody>
          <a:bodyPr>
            <a:normAutofit/>
          </a:bodyPr>
          <a:lstStyle/>
          <a:p>
            <a:r>
              <a:rPr lang="en-US" sz="5400" dirty="0" smtClean="0"/>
              <a:t>Live </a:t>
            </a:r>
            <a:r>
              <a:rPr lang="en-US" sz="5400" dirty="0"/>
              <a:t>Long and Prosper</a:t>
            </a:r>
          </a:p>
        </p:txBody>
      </p:sp>
      <p:pic>
        <p:nvPicPr>
          <p:cNvPr id="5" name="Picture Placeholder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21432" b="21432"/>
          <a:stretch>
            <a:fillRect/>
          </a:stretch>
        </p:blipFill>
        <p:spPr>
          <a:xfrm>
            <a:off x="381000" y="838200"/>
            <a:ext cx="7315200" cy="2992582"/>
          </a:xfrm>
        </p:spPr>
      </p:pic>
      <p:sp>
        <p:nvSpPr>
          <p:cNvPr id="4" name="Text Placeholder 3"/>
          <p:cNvSpPr>
            <a:spLocks noGrp="1"/>
          </p:cNvSpPr>
          <p:nvPr>
            <p:ph type="body" sz="half" idx="2"/>
          </p:nvPr>
        </p:nvSpPr>
        <p:spPr>
          <a:xfrm>
            <a:off x="304800" y="4800600"/>
            <a:ext cx="8382000" cy="1905000"/>
          </a:xfrm>
        </p:spPr>
        <p:txBody>
          <a:bodyPr>
            <a:normAutofit fontScale="92500"/>
          </a:bodyPr>
          <a:lstStyle/>
          <a:p>
            <a:r>
              <a:rPr lang="en-US" sz="2800" dirty="0" smtClean="0"/>
              <a:t>Active Aging – Policy Framework and Key Questions</a:t>
            </a:r>
            <a:br>
              <a:rPr lang="en-US" sz="2800" dirty="0" smtClean="0"/>
            </a:br>
            <a:endParaRPr lang="en-US" sz="2800" dirty="0" smtClean="0"/>
          </a:p>
          <a:p>
            <a:r>
              <a:rPr lang="en-US" sz="2800" i="1" dirty="0" smtClean="0"/>
              <a:t>Roberta </a:t>
            </a:r>
            <a:r>
              <a:rPr lang="en-US" sz="2800" i="1" dirty="0" err="1" smtClean="0"/>
              <a:t>Gatti</a:t>
            </a:r>
            <a:r>
              <a:rPr lang="en-US" sz="2800" i="1" dirty="0" smtClean="0"/>
              <a:t> and Emily </a:t>
            </a:r>
            <a:r>
              <a:rPr lang="en-US" sz="2800" i="1" dirty="0" err="1" smtClean="0"/>
              <a:t>Sinnott</a:t>
            </a:r>
            <a:endParaRPr lang="en-US" sz="2800" i="1" dirty="0" smtClean="0"/>
          </a:p>
          <a:p>
            <a:r>
              <a:rPr lang="en-US" sz="2400" i="1" dirty="0" smtClean="0"/>
              <a:t>April 7, 2014</a:t>
            </a:r>
            <a:endParaRPr lang="en-US" sz="2400" i="1" dirty="0"/>
          </a:p>
        </p:txBody>
      </p:sp>
    </p:spTree>
    <p:extLst>
      <p:ext uri="{BB962C8B-B14F-4D97-AF65-F5344CB8AC3E}">
        <p14:creationId xmlns:p14="http://schemas.microsoft.com/office/powerpoint/2010/main" val="1128342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UN </a:t>
            </a:r>
            <a:r>
              <a:rPr lang="en-US" sz="3200" dirty="0" smtClean="0"/>
              <a:t>population projections driven by fertility assumptions</a:t>
            </a:r>
            <a:endParaRPr lang="en-US" sz="3200" dirty="0"/>
          </a:p>
        </p:txBody>
      </p:sp>
      <p:sp>
        <p:nvSpPr>
          <p:cNvPr id="3" name="Content Placeholder 2"/>
          <p:cNvSpPr>
            <a:spLocks noGrp="1"/>
          </p:cNvSpPr>
          <p:nvPr>
            <p:ph idx="1"/>
          </p:nvPr>
        </p:nvSpPr>
        <p:spPr/>
        <p:txBody>
          <a:bodyPr>
            <a:normAutofit fontScale="77500" lnSpcReduction="20000"/>
          </a:bodyPr>
          <a:lstStyle/>
          <a:p>
            <a:pPr lvl="0"/>
            <a:r>
              <a:rPr lang="en-US" b="1" dirty="0"/>
              <a:t>Low fertility</a:t>
            </a:r>
            <a:r>
              <a:rPr lang="en-US" dirty="0"/>
              <a:t>. Low </a:t>
            </a:r>
            <a:r>
              <a:rPr lang="en-US" dirty="0" smtClean="0"/>
              <a:t>fertility, </a:t>
            </a:r>
            <a:r>
              <a:rPr lang="en-US" dirty="0"/>
              <a:t>normal mortality and normal international migration.</a:t>
            </a:r>
          </a:p>
          <a:p>
            <a:pPr lvl="0"/>
            <a:r>
              <a:rPr lang="en-US" b="1" dirty="0"/>
              <a:t>Medium fertility</a:t>
            </a:r>
            <a:r>
              <a:rPr lang="en-US" dirty="0"/>
              <a:t>. Medium fertility, normal mortality and normal international migration.</a:t>
            </a:r>
          </a:p>
          <a:p>
            <a:pPr lvl="0"/>
            <a:r>
              <a:rPr lang="en-US" b="1" dirty="0"/>
              <a:t>High fertility</a:t>
            </a:r>
            <a:r>
              <a:rPr lang="en-US" dirty="0"/>
              <a:t>. High fertility, normal mortality and normal international migration.</a:t>
            </a:r>
          </a:p>
          <a:p>
            <a:pPr lvl="0"/>
            <a:r>
              <a:rPr lang="en-US" b="1" dirty="0"/>
              <a:t>Constant-fertility</a:t>
            </a:r>
            <a:r>
              <a:rPr lang="en-US" dirty="0"/>
              <a:t>. Constant fertility, normal mortality and normal international migration.  </a:t>
            </a:r>
          </a:p>
          <a:p>
            <a:pPr lvl="0"/>
            <a:r>
              <a:rPr lang="en-US" b="1" dirty="0"/>
              <a:t>Instant-replacement-fertility</a:t>
            </a:r>
            <a:r>
              <a:rPr lang="en-US" dirty="0"/>
              <a:t>. Instant-replacement fertility, normal mortality and normal international migration.  </a:t>
            </a:r>
          </a:p>
          <a:p>
            <a:pPr lvl="0"/>
            <a:r>
              <a:rPr lang="en-US" b="1" dirty="0"/>
              <a:t>Constant-mortality</a:t>
            </a:r>
            <a:r>
              <a:rPr lang="en-US" dirty="0"/>
              <a:t>. Medium fertility, constant as of 2005-2010 mortality and normal international migration.</a:t>
            </a:r>
          </a:p>
          <a:p>
            <a:pPr lvl="0"/>
            <a:r>
              <a:rPr lang="en-US" b="1" dirty="0"/>
              <a:t>No change</a:t>
            </a:r>
            <a:r>
              <a:rPr lang="en-US" dirty="0"/>
              <a:t>. Constant as of 2005-2010 fertility, constant as of 2005-2010 mortality and normal international migration. </a:t>
            </a:r>
          </a:p>
          <a:p>
            <a:pPr lvl="0"/>
            <a:r>
              <a:rPr lang="en-US" b="1" dirty="0"/>
              <a:t>Zero-migration</a:t>
            </a:r>
            <a:r>
              <a:rPr lang="en-US" dirty="0"/>
              <a:t>. Medium fertility, normal mortality and zero as of 2010-2015 international migration.</a:t>
            </a:r>
          </a:p>
          <a:p>
            <a:endParaRPr lang="en-US" dirty="0"/>
          </a:p>
          <a:p>
            <a:pPr marL="0" indent="0">
              <a:buNone/>
            </a:pPr>
            <a:r>
              <a:rPr lang="fr-FR" dirty="0"/>
              <a:t>Source: </a:t>
            </a:r>
            <a:r>
              <a:rPr lang="fr-FR" u="sng" dirty="0">
                <a:hlinkClick r:id="rId3"/>
              </a:rPr>
              <a:t>http://data.un.org/Resources/Methodology/PopDiv.htm</a:t>
            </a:r>
            <a:endParaRPr lang="en-US" dirty="0"/>
          </a:p>
          <a:p>
            <a:endParaRPr lang="en-US" dirty="0"/>
          </a:p>
        </p:txBody>
      </p:sp>
    </p:spTree>
    <p:extLst>
      <p:ext uri="{BB962C8B-B14F-4D97-AF65-F5344CB8AC3E}">
        <p14:creationId xmlns:p14="http://schemas.microsoft.com/office/powerpoint/2010/main" val="2807157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Large decline in workforce size projected</a:t>
            </a:r>
            <a:endParaRPr lang="en-US" sz="3200" dirty="0"/>
          </a:p>
        </p:txBody>
      </p:sp>
      <p:graphicFrame>
        <p:nvGraphicFramePr>
          <p:cNvPr id="4" name="Chart 3"/>
          <p:cNvGraphicFramePr>
            <a:graphicFrameLocks/>
          </p:cNvGraphicFramePr>
          <p:nvPr>
            <p:extLst>
              <p:ext uri="{D42A27DB-BD31-4B8C-83A1-F6EECF244321}">
                <p14:modId xmlns:p14="http://schemas.microsoft.com/office/powerpoint/2010/main" val="3894684445"/>
              </p:ext>
            </p:extLst>
          </p:nvPr>
        </p:nvGraphicFramePr>
        <p:xfrm>
          <a:off x="228600" y="1600200"/>
          <a:ext cx="8763000" cy="47815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320252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179512" y="3356992"/>
            <a:ext cx="7543800" cy="1295400"/>
          </a:xfrm>
          <a:prstGeom prst="rect">
            <a:avLst/>
          </a:prstGeom>
        </p:spPr>
        <p:txBody>
          <a:bodyPr vert="horz" lIns="91440" tIns="45720" rIns="91440" bIns="45720" rtlCol="0" anchor="b">
            <a:normAutofit/>
          </a:bodyPr>
          <a:lstStyle/>
          <a:p>
            <a:pPr marL="0" marR="0" lvl="0" indent="0" algn="l" defTabSz="914400" rtl="0" eaLnBrk="1" fontAlgn="auto" latinLnBrk="0" hangingPunct="1">
              <a:lnSpc>
                <a:spcPct val="100000"/>
              </a:lnSpc>
              <a:spcBef>
                <a:spcPct val="0"/>
              </a:spcBef>
              <a:spcAft>
                <a:spcPts val="0"/>
              </a:spcAft>
              <a:buClrTx/>
              <a:buSz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fr-FR" sz="2600" b="1" i="0" u="none" strike="noStrike" kern="1200" cap="none" spc="0" normalizeH="0" baseline="0" noProof="0" dirty="0" smtClean="0">
                <a:ln>
                  <a:noFill/>
                </a:ln>
                <a:solidFill>
                  <a:srgbClr val="006666"/>
                </a:solidFill>
                <a:effectLst/>
                <a:uLnTx/>
                <a:uFillTx/>
                <a:latin typeface="+mn-lt"/>
                <a:ea typeface="+mn-ea"/>
                <a:cs typeface="+mn-cs"/>
              </a:rPr>
              <a:t/>
            </a:r>
            <a:br>
              <a:rPr kumimoji="0" lang="fr-FR" sz="2600" b="1" i="0" u="none" strike="noStrike" kern="1200" cap="none" spc="0" normalizeH="0" baseline="0" noProof="0" dirty="0" smtClean="0">
                <a:ln>
                  <a:noFill/>
                </a:ln>
                <a:solidFill>
                  <a:srgbClr val="006666"/>
                </a:solidFill>
                <a:effectLst/>
                <a:uLnTx/>
                <a:uFillTx/>
                <a:latin typeface="+mn-lt"/>
                <a:ea typeface="+mn-ea"/>
                <a:cs typeface="+mn-cs"/>
              </a:rPr>
            </a:br>
            <a:endParaRPr kumimoji="0" lang="en-GB" sz="2600" b="0" i="0" u="none" strike="noStrike" kern="1200" cap="none" spc="0" normalizeH="0" baseline="0" noProof="0" dirty="0" smtClean="0">
              <a:ln>
                <a:noFill/>
              </a:ln>
              <a:solidFill>
                <a:srgbClr val="006666"/>
              </a:solidFill>
              <a:effectLst/>
              <a:uLnTx/>
              <a:uFillTx/>
              <a:latin typeface="+mn-lt"/>
              <a:ea typeface="+mn-ea"/>
              <a:cs typeface="+mn-cs"/>
            </a:endParaRPr>
          </a:p>
        </p:txBody>
      </p:sp>
      <p:sp>
        <p:nvSpPr>
          <p:cNvPr id="7" name="TextBox 4"/>
          <p:cNvSpPr txBox="1"/>
          <p:nvPr/>
        </p:nvSpPr>
        <p:spPr>
          <a:xfrm>
            <a:off x="179512" y="609600"/>
            <a:ext cx="8640762" cy="523220"/>
          </a:xfrm>
          <a:prstGeom prst="rect">
            <a:avLst/>
          </a:prstGeom>
        </p:spPr>
        <p:txBody>
          <a:bodyPr vert="horz" lIns="91440" tIns="45720" rIns="91440" bIns="45720" rtlCol="0" anchor="ctr">
            <a:noAutofit/>
          </a:bodyPr>
          <a:lstStyle>
            <a:defPPr>
              <a:defRPr lang="en-US"/>
            </a:defPPr>
            <a:lvl1pPr algn="ctr">
              <a:spcBef>
                <a:spcPct val="0"/>
              </a:spcBef>
              <a:buNone/>
              <a:defRPr sz="3600" b="1">
                <a:latin typeface="+mj-lt"/>
                <a:ea typeface="+mj-ea"/>
                <a:cs typeface="+mj-cs"/>
              </a:defRPr>
            </a:lvl1pPr>
          </a:lstStyle>
          <a:p>
            <a:r>
              <a:rPr lang="en-US" sz="2800" spc="-100" dirty="0">
                <a:solidFill>
                  <a:schemeClr val="tx2"/>
                </a:solidFill>
              </a:rPr>
              <a:t>A Fertility Re-increase In Developed Countries?</a:t>
            </a:r>
          </a:p>
        </p:txBody>
      </p:sp>
      <p:sp>
        <p:nvSpPr>
          <p:cNvPr id="12" name="Text Box 30"/>
          <p:cNvSpPr txBox="1">
            <a:spLocks noChangeArrowheads="1"/>
          </p:cNvSpPr>
          <p:nvPr/>
        </p:nvSpPr>
        <p:spPr bwMode="auto">
          <a:xfrm>
            <a:off x="683568" y="1268761"/>
            <a:ext cx="7920880" cy="2185214"/>
          </a:xfrm>
          <a:prstGeom prst="rect">
            <a:avLst/>
          </a:prstGeom>
          <a:noFill/>
          <a:ln w="9525">
            <a:noFill/>
            <a:miter lim="800000"/>
            <a:headEnd/>
            <a:tailEnd/>
          </a:ln>
        </p:spPr>
        <p:txBody>
          <a:bodyPr wrap="square">
            <a:spAutoFit/>
          </a:bodyPr>
          <a:lstStyle/>
          <a:p>
            <a:pPr>
              <a:lnSpc>
                <a:spcPct val="100000"/>
              </a:lnSpc>
              <a:spcBef>
                <a:spcPct val="0"/>
              </a:spcBef>
              <a:buClr>
                <a:srgbClr val="000000"/>
              </a:buClr>
              <a:buSzPct val="100000"/>
            </a:pPr>
            <a:r>
              <a:rPr lang="en-GB" dirty="0" err="1"/>
              <a:t>Myrskylä</a:t>
            </a:r>
            <a:r>
              <a:rPr lang="en-GB" dirty="0"/>
              <a:t> M., Kohler H.P., </a:t>
            </a:r>
            <a:r>
              <a:rPr lang="en-GB" dirty="0" err="1"/>
              <a:t>Billari</a:t>
            </a:r>
            <a:r>
              <a:rPr lang="en-GB" dirty="0"/>
              <a:t> F., </a:t>
            </a:r>
            <a:r>
              <a:rPr lang="en-GB" dirty="0" smtClean="0"/>
              <a:t>2009: “</a:t>
            </a:r>
            <a:r>
              <a:rPr lang="en-GB" dirty="0"/>
              <a:t>Advances in development reverse fertility </a:t>
            </a:r>
            <a:r>
              <a:rPr lang="en-GB" dirty="0" smtClean="0"/>
              <a:t>declines</a:t>
            </a:r>
            <a:r>
              <a:rPr lang="en-GB" dirty="0"/>
              <a:t>.”</a:t>
            </a:r>
            <a:r>
              <a:rPr lang="en-GB" i="1" dirty="0"/>
              <a:t> Nature</a:t>
            </a:r>
            <a:r>
              <a:rPr lang="en-GB" dirty="0"/>
              <a:t>, </a:t>
            </a:r>
            <a:r>
              <a:rPr lang="en-GB" dirty="0" smtClean="0"/>
              <a:t> 460(6</a:t>
            </a:r>
            <a:r>
              <a:rPr lang="en-GB" dirty="0"/>
              <a:t>).</a:t>
            </a:r>
            <a:endParaRPr lang="en-US" dirty="0"/>
          </a:p>
          <a:p>
            <a:pPr>
              <a:lnSpc>
                <a:spcPct val="100000"/>
              </a:lnSpc>
              <a:spcBef>
                <a:spcPct val="0"/>
              </a:spcBef>
              <a:buClr>
                <a:srgbClr val="000000"/>
              </a:buClr>
              <a:buSzPct val="100000"/>
              <a:buFont typeface="Times New Roman" pitchFamily="18" charset="0"/>
              <a:buNone/>
            </a:pPr>
            <a:endParaRPr lang="fr-FR" dirty="0" smtClean="0">
              <a:solidFill>
                <a:srgbClr val="006B6B"/>
              </a:solidFill>
            </a:endParaRPr>
          </a:p>
          <a:p>
            <a:pPr>
              <a:lnSpc>
                <a:spcPct val="100000"/>
              </a:lnSpc>
              <a:spcBef>
                <a:spcPct val="0"/>
              </a:spcBef>
              <a:buClr>
                <a:srgbClr val="000000"/>
              </a:buClr>
              <a:buSzPct val="100000"/>
              <a:buFont typeface="Times New Roman" pitchFamily="18" charset="0"/>
              <a:buNone/>
            </a:pPr>
            <a:endParaRPr lang="fr-FR" dirty="0">
              <a:solidFill>
                <a:srgbClr val="006B6B"/>
              </a:solidFill>
            </a:endParaRPr>
          </a:p>
          <a:p>
            <a:pPr>
              <a:lnSpc>
                <a:spcPct val="100000"/>
              </a:lnSpc>
              <a:spcBef>
                <a:spcPct val="0"/>
              </a:spcBef>
              <a:buClr>
                <a:srgbClr val="000000"/>
              </a:buClr>
              <a:buSzPct val="100000"/>
              <a:buFont typeface="Times New Roman" pitchFamily="18" charset="0"/>
              <a:buNone/>
            </a:pPr>
            <a:endParaRPr lang="fr-FR" sz="1600" dirty="0"/>
          </a:p>
          <a:p>
            <a:pPr>
              <a:lnSpc>
                <a:spcPct val="100000"/>
              </a:lnSpc>
              <a:spcBef>
                <a:spcPct val="0"/>
              </a:spcBef>
              <a:buClr>
                <a:srgbClr val="000000"/>
              </a:buClr>
              <a:buSzPct val="100000"/>
              <a:buFont typeface="Times New Roman" pitchFamily="18" charset="0"/>
              <a:buNone/>
            </a:pPr>
            <a:endParaRPr lang="fr-FR" sz="1600" dirty="0"/>
          </a:p>
          <a:p>
            <a:pPr>
              <a:lnSpc>
                <a:spcPct val="100000"/>
              </a:lnSpc>
              <a:spcBef>
                <a:spcPct val="0"/>
              </a:spcBef>
              <a:buClr>
                <a:srgbClr val="000000"/>
              </a:buClr>
              <a:buSzPct val="100000"/>
              <a:buFont typeface="Times New Roman" pitchFamily="18" charset="0"/>
              <a:buNone/>
            </a:pPr>
            <a:r>
              <a:rPr lang="fr-FR" sz="1600" dirty="0"/>
              <a:t>	</a:t>
            </a:r>
            <a:endParaRPr lang="en-GB" sz="800" dirty="0"/>
          </a:p>
          <a:p>
            <a:pPr>
              <a:lnSpc>
                <a:spcPct val="100000"/>
              </a:lnSpc>
              <a:spcBef>
                <a:spcPct val="0"/>
              </a:spcBef>
              <a:buClr>
                <a:srgbClr val="000000"/>
              </a:buClr>
              <a:buSzPct val="100000"/>
              <a:buFont typeface="Times New Roman" pitchFamily="18" charset="0"/>
              <a:buNone/>
            </a:pPr>
            <a:r>
              <a:rPr lang="en-GB" sz="1600" dirty="0"/>
              <a:t>		</a:t>
            </a:r>
          </a:p>
        </p:txBody>
      </p:sp>
      <p:pic>
        <p:nvPicPr>
          <p:cNvPr id="13" name="Picture 57"/>
          <p:cNvPicPr>
            <a:picLocks noChangeAspect="1" noChangeArrowheads="1"/>
          </p:cNvPicPr>
          <p:nvPr/>
        </p:nvPicPr>
        <p:blipFill>
          <a:blip r:embed="rId3" cstate="print"/>
          <a:srcRect/>
          <a:stretch>
            <a:fillRect/>
          </a:stretch>
        </p:blipFill>
        <p:spPr bwMode="auto">
          <a:xfrm>
            <a:off x="4103003" y="2060848"/>
            <a:ext cx="4583797" cy="4416152"/>
          </a:xfrm>
          <a:prstGeom prst="rect">
            <a:avLst/>
          </a:prstGeom>
          <a:noFill/>
          <a:ln w="9525">
            <a:noFill/>
            <a:miter lim="800000"/>
            <a:headEnd/>
            <a:tailEnd/>
          </a:ln>
        </p:spPr>
      </p:pic>
      <p:sp>
        <p:nvSpPr>
          <p:cNvPr id="14" name="Rectangle 13"/>
          <p:cNvSpPr/>
          <p:nvPr/>
        </p:nvSpPr>
        <p:spPr>
          <a:xfrm>
            <a:off x="-289486" y="2354256"/>
            <a:ext cx="4556685" cy="1077218"/>
          </a:xfrm>
          <a:prstGeom prst="rect">
            <a:avLst/>
          </a:prstGeom>
        </p:spPr>
        <p:txBody>
          <a:bodyPr wrap="square">
            <a:spAutoFit/>
          </a:bodyPr>
          <a:lstStyle/>
          <a:p>
            <a:pPr marL="742950" lvl="1" indent="-285750">
              <a:lnSpc>
                <a:spcPct val="100000"/>
              </a:lnSpc>
              <a:spcBef>
                <a:spcPct val="0"/>
              </a:spcBef>
              <a:buClr>
                <a:schemeClr val="accent1"/>
              </a:buClr>
              <a:buSzPct val="100000"/>
              <a:buFont typeface="Wingdings" pitchFamily="2" charset="2"/>
              <a:buChar char="§"/>
            </a:pPr>
            <a:r>
              <a:rPr lang="fr-FR" sz="1600" dirty="0" smtClean="0"/>
              <a:t>107 countries, 1975 and 2005</a:t>
            </a:r>
          </a:p>
          <a:p>
            <a:pPr marL="742950" lvl="1" indent="-285750">
              <a:lnSpc>
                <a:spcPct val="100000"/>
              </a:lnSpc>
              <a:spcBef>
                <a:spcPct val="0"/>
              </a:spcBef>
              <a:buClr>
                <a:schemeClr val="accent1"/>
              </a:buClr>
              <a:buSzPct val="100000"/>
              <a:buFont typeface="Wingdings" pitchFamily="2" charset="2"/>
              <a:buChar char="§"/>
            </a:pPr>
            <a:r>
              <a:rPr lang="fr-FR" sz="1600" dirty="0" smtClean="0"/>
              <a:t>1975: </a:t>
            </a:r>
            <a:r>
              <a:rPr lang="en-US" sz="1600" dirty="0"/>
              <a:t>N</a:t>
            </a:r>
            <a:r>
              <a:rPr lang="en-US" sz="1600" dirty="0" smtClean="0"/>
              <a:t>egative Correlation Between HDI and TFR</a:t>
            </a:r>
          </a:p>
          <a:p>
            <a:pPr marL="742950" lvl="1" indent="-285750">
              <a:lnSpc>
                <a:spcPct val="100000"/>
              </a:lnSpc>
              <a:spcBef>
                <a:spcPct val="0"/>
              </a:spcBef>
              <a:buClr>
                <a:schemeClr val="accent1"/>
              </a:buClr>
              <a:buSzPct val="100000"/>
              <a:buFont typeface="Wingdings" pitchFamily="2" charset="2"/>
              <a:buChar char="§"/>
            </a:pPr>
            <a:r>
              <a:rPr lang="en-US" sz="1600" dirty="0" smtClean="0"/>
              <a:t>2005: Positive Correlation for HDI &gt;  0.9</a:t>
            </a:r>
            <a:endParaRPr lang="en-US" sz="1600" dirty="0"/>
          </a:p>
        </p:txBody>
      </p:sp>
    </p:spTree>
    <p:extLst>
      <p:ext uri="{BB962C8B-B14F-4D97-AF65-F5344CB8AC3E}">
        <p14:creationId xmlns:p14="http://schemas.microsoft.com/office/powerpoint/2010/main" val="7311245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179512" y="3356992"/>
            <a:ext cx="7543800" cy="1295400"/>
          </a:xfrm>
          <a:prstGeom prst="rect">
            <a:avLst/>
          </a:prstGeom>
        </p:spPr>
        <p:txBody>
          <a:bodyPr vert="horz" lIns="91440" tIns="45720" rIns="91440" bIns="45720" rtlCol="0" anchor="b">
            <a:normAutofit/>
          </a:bodyPr>
          <a:lstStyle/>
          <a:p>
            <a:pPr marL="0" marR="0" lvl="0" indent="0" algn="l" defTabSz="914400" rtl="0" eaLnBrk="1" fontAlgn="auto" latinLnBrk="0" hangingPunct="1">
              <a:lnSpc>
                <a:spcPct val="100000"/>
              </a:lnSpc>
              <a:spcBef>
                <a:spcPct val="0"/>
              </a:spcBef>
              <a:spcAft>
                <a:spcPts val="0"/>
              </a:spcAft>
              <a:buClrTx/>
              <a:buSz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fr-FR" sz="2600" b="1" i="0" u="none" strike="noStrike" kern="1200" cap="none" spc="0" normalizeH="0" baseline="0" noProof="0" dirty="0" smtClean="0">
                <a:ln>
                  <a:noFill/>
                </a:ln>
                <a:solidFill>
                  <a:srgbClr val="006666"/>
                </a:solidFill>
                <a:effectLst/>
                <a:uLnTx/>
                <a:uFillTx/>
                <a:latin typeface="+mn-lt"/>
                <a:ea typeface="+mn-ea"/>
                <a:cs typeface="+mn-cs"/>
              </a:rPr>
              <a:t/>
            </a:r>
            <a:br>
              <a:rPr kumimoji="0" lang="fr-FR" sz="2600" b="1" i="0" u="none" strike="noStrike" kern="1200" cap="none" spc="0" normalizeH="0" baseline="0" noProof="0" dirty="0" smtClean="0">
                <a:ln>
                  <a:noFill/>
                </a:ln>
                <a:solidFill>
                  <a:srgbClr val="006666"/>
                </a:solidFill>
                <a:effectLst/>
                <a:uLnTx/>
                <a:uFillTx/>
                <a:latin typeface="+mn-lt"/>
                <a:ea typeface="+mn-ea"/>
                <a:cs typeface="+mn-cs"/>
              </a:rPr>
            </a:br>
            <a:endParaRPr kumimoji="0" lang="en-GB" sz="2600" b="0" i="0" u="none" strike="noStrike" kern="1200" cap="none" spc="0" normalizeH="0" baseline="0" noProof="0" dirty="0" smtClean="0">
              <a:ln>
                <a:noFill/>
              </a:ln>
              <a:solidFill>
                <a:srgbClr val="006666"/>
              </a:solidFill>
              <a:effectLst/>
              <a:uLnTx/>
              <a:uFillTx/>
              <a:latin typeface="+mn-lt"/>
              <a:ea typeface="+mn-ea"/>
              <a:cs typeface="+mn-cs"/>
            </a:endParaRPr>
          </a:p>
        </p:txBody>
      </p:sp>
      <p:sp>
        <p:nvSpPr>
          <p:cNvPr id="7" name="TextBox 4"/>
          <p:cNvSpPr txBox="1"/>
          <p:nvPr/>
        </p:nvSpPr>
        <p:spPr>
          <a:xfrm>
            <a:off x="503238" y="327677"/>
            <a:ext cx="7885186" cy="584775"/>
          </a:xfrm>
          <a:prstGeom prst="rect">
            <a:avLst/>
          </a:prstGeom>
        </p:spPr>
        <p:txBody>
          <a:bodyPr vert="horz" lIns="91440" tIns="45720" rIns="91440" bIns="45720" rtlCol="0" anchor="ctr">
            <a:noAutofit/>
          </a:bodyPr>
          <a:lstStyle>
            <a:defPPr>
              <a:defRPr lang="en-US"/>
            </a:defPPr>
            <a:lvl1pPr algn="ctr">
              <a:spcBef>
                <a:spcPct val="0"/>
              </a:spcBef>
              <a:buNone/>
              <a:defRPr sz="3200" b="1">
                <a:latin typeface="+mj-lt"/>
                <a:ea typeface="+mj-ea"/>
                <a:cs typeface="+mj-cs"/>
              </a:defRPr>
            </a:lvl1pPr>
          </a:lstStyle>
          <a:p>
            <a:r>
              <a:rPr lang="en-US" dirty="0"/>
              <a:t>Convex </a:t>
            </a:r>
            <a:r>
              <a:rPr lang="fr-FR" dirty="0"/>
              <a:t>Impact of GDP PC on TFR</a:t>
            </a:r>
            <a:endParaRPr lang="en-US" dirty="0"/>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 name="Picture 2"/>
          <p:cNvPicPr>
            <a:picLocks noChangeAspect="1" noChangeArrowheads="1"/>
          </p:cNvPicPr>
          <p:nvPr/>
        </p:nvPicPr>
        <p:blipFill>
          <a:blip r:embed="rId3" cstate="print"/>
          <a:srcRect/>
          <a:stretch>
            <a:fillRect/>
          </a:stretch>
        </p:blipFill>
        <p:spPr bwMode="auto">
          <a:xfrm>
            <a:off x="1325116" y="912452"/>
            <a:ext cx="6631260" cy="5252852"/>
          </a:xfrm>
          <a:prstGeom prst="rect">
            <a:avLst/>
          </a:prstGeom>
          <a:noFill/>
          <a:ln w="9525">
            <a:noFill/>
            <a:miter lim="800000"/>
            <a:headEnd/>
            <a:tailEnd/>
          </a:ln>
        </p:spPr>
      </p:pic>
      <p:sp>
        <p:nvSpPr>
          <p:cNvPr id="25" name="Rectangle 24"/>
          <p:cNvSpPr/>
          <p:nvPr/>
        </p:nvSpPr>
        <p:spPr>
          <a:xfrm>
            <a:off x="4860032" y="5661248"/>
            <a:ext cx="792088" cy="216024"/>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p:cNvSpPr txBox="1"/>
          <p:nvPr/>
        </p:nvSpPr>
        <p:spPr>
          <a:xfrm>
            <a:off x="4572000" y="5415027"/>
            <a:ext cx="1584176" cy="246221"/>
          </a:xfrm>
          <a:prstGeom prst="rect">
            <a:avLst/>
          </a:prstGeom>
          <a:noFill/>
        </p:spPr>
        <p:txBody>
          <a:bodyPr wrap="square" rtlCol="0">
            <a:spAutoFit/>
          </a:bodyPr>
          <a:lstStyle/>
          <a:p>
            <a:r>
              <a:rPr lang="en-US" sz="1000" dirty="0" smtClean="0">
                <a:solidFill>
                  <a:srgbClr val="00B050"/>
                </a:solidFill>
                <a:latin typeface="Arial Rounded MT Bold" pitchFamily="34" charset="0"/>
              </a:rPr>
              <a:t>estimated threshold:</a:t>
            </a:r>
            <a:endParaRPr lang="en-US" sz="1000" dirty="0">
              <a:solidFill>
                <a:srgbClr val="00B050"/>
              </a:solidFill>
              <a:latin typeface="Arial Rounded MT Bold" pitchFamily="34" charset="0"/>
            </a:endParaRPr>
          </a:p>
        </p:txBody>
      </p:sp>
    </p:spTree>
    <p:extLst>
      <p:ext uri="{BB962C8B-B14F-4D97-AF65-F5344CB8AC3E}">
        <p14:creationId xmlns:p14="http://schemas.microsoft.com/office/powerpoint/2010/main" val="1968882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p:txBody>
          <a:bodyPr/>
          <a:lstStyle/>
          <a:p>
            <a:r>
              <a:rPr lang="en-US" sz="4400" dirty="0" smtClean="0"/>
              <a:t>Active Aging</a:t>
            </a:r>
            <a:endParaRPr lang="en-US" sz="4400" dirty="0"/>
          </a:p>
        </p:txBody>
      </p:sp>
      <p:sp>
        <p:nvSpPr>
          <p:cNvPr id="11" name="Subtitle 10"/>
          <p:cNvSpPr>
            <a:spLocks noGrp="1"/>
          </p:cNvSpPr>
          <p:nvPr>
            <p:ph type="subTitle" idx="1"/>
          </p:nvPr>
        </p:nvSpPr>
        <p:spPr/>
        <p:txBody>
          <a:bodyPr/>
          <a:lstStyle/>
          <a:p>
            <a:r>
              <a:rPr lang="en-US" dirty="0"/>
              <a:t>Labor Markets and Human Capital in Aging Societies</a:t>
            </a:r>
          </a:p>
        </p:txBody>
      </p:sp>
    </p:spTree>
    <p:extLst>
      <p:ext uri="{BB962C8B-B14F-4D97-AF65-F5344CB8AC3E}">
        <p14:creationId xmlns:p14="http://schemas.microsoft.com/office/powerpoint/2010/main" val="38637422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461248" cy="1219200"/>
          </a:xfrm>
        </p:spPr>
        <p:txBody>
          <a:bodyPr>
            <a:normAutofit fontScale="90000"/>
          </a:bodyPr>
          <a:lstStyle/>
          <a:p>
            <a:r>
              <a:rPr lang="en-US" sz="3200" b="1" dirty="0" smtClean="0"/>
              <a:t>Active Aging in the big picture of employment in Eastern Europe:  an Overall Disappointing Employment Record</a:t>
            </a:r>
            <a:endParaRPr lang="en-US" sz="3200" b="1" dirty="0"/>
          </a:p>
        </p:txBody>
      </p:sp>
      <p:sp>
        <p:nvSpPr>
          <p:cNvPr id="3" name="Content Placeholder 2"/>
          <p:cNvSpPr>
            <a:spLocks noGrp="1"/>
          </p:cNvSpPr>
          <p:nvPr>
            <p:ph sz="quarter" idx="1"/>
          </p:nvPr>
        </p:nvSpPr>
        <p:spPr>
          <a:xfrm>
            <a:off x="612648" y="1905000"/>
            <a:ext cx="8153400" cy="4724400"/>
          </a:xfrm>
        </p:spPr>
        <p:txBody>
          <a:bodyPr>
            <a:normAutofit/>
          </a:bodyPr>
          <a:lstStyle/>
          <a:p>
            <a:r>
              <a:rPr lang="en-US" sz="2200" dirty="0" smtClean="0"/>
              <a:t>ECA fastest growing developing region in 2000-2007 but limited employment creation</a:t>
            </a:r>
          </a:p>
          <a:p>
            <a:pPr lvl="1"/>
            <a:r>
              <a:rPr lang="en-US" sz="1700" dirty="0" smtClean="0"/>
              <a:t>(Annual) GDP growth: 6.5%; Employment growth: 0.7%</a:t>
            </a:r>
          </a:p>
          <a:p>
            <a:pPr>
              <a:spcBef>
                <a:spcPts val="1800"/>
              </a:spcBef>
              <a:spcAft>
                <a:spcPts val="1200"/>
              </a:spcAft>
            </a:pPr>
            <a:r>
              <a:rPr lang="en-US" sz="2200" dirty="0" smtClean="0"/>
              <a:t>Significant employment losses with 2008-09 crisis</a:t>
            </a:r>
          </a:p>
          <a:p>
            <a:pPr lvl="1"/>
            <a:r>
              <a:rPr lang="en-US" sz="1700" dirty="0" smtClean="0"/>
              <a:t>(Annual) GDP growth: -1.5%; Employment growth: -2.5%</a:t>
            </a:r>
          </a:p>
          <a:p>
            <a:pPr>
              <a:spcBef>
                <a:spcPts val="1800"/>
              </a:spcBef>
              <a:spcAft>
                <a:spcPts val="1200"/>
              </a:spcAft>
            </a:pPr>
            <a:r>
              <a:rPr lang="en-US" sz="2200" dirty="0" smtClean="0"/>
              <a:t>As a result, employment rates are low (even stagnant), particularly among older workers (55+) and youth (15-24)</a:t>
            </a:r>
          </a:p>
          <a:p>
            <a:pPr lvl="1"/>
            <a:r>
              <a:rPr lang="en-US" sz="1700" dirty="0" smtClean="0"/>
              <a:t>Lower labor force participation among 55+ workers</a:t>
            </a:r>
          </a:p>
          <a:p>
            <a:pPr lvl="1"/>
            <a:r>
              <a:rPr lang="en-US" sz="1700" dirty="0" smtClean="0"/>
              <a:t>High and persistent unemployment/inactivity among youth</a:t>
            </a:r>
          </a:p>
        </p:txBody>
      </p:sp>
    </p:spTree>
    <p:extLst>
      <p:ext uri="{BB962C8B-B14F-4D97-AF65-F5344CB8AC3E}">
        <p14:creationId xmlns:p14="http://schemas.microsoft.com/office/powerpoint/2010/main" val="2704437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Employment and participation rates of older workers</a:t>
            </a:r>
            <a:endParaRPr lang="en-US" dirty="0"/>
          </a:p>
        </p:txBody>
      </p:sp>
      <p:sp>
        <p:nvSpPr>
          <p:cNvPr id="5" name="Text Placeholder 4"/>
          <p:cNvSpPr>
            <a:spLocks noGrp="1"/>
          </p:cNvSpPr>
          <p:nvPr>
            <p:ph type="body" sz="quarter" idx="1"/>
          </p:nvPr>
        </p:nvSpPr>
        <p:spPr/>
        <p:txBody>
          <a:bodyPr>
            <a:normAutofit/>
          </a:bodyPr>
          <a:lstStyle/>
          <a:p>
            <a:r>
              <a:rPr lang="en-US" b="0" dirty="0" smtClean="0"/>
              <a:t>LFP 55-64 (2012)</a:t>
            </a:r>
            <a:endParaRPr lang="en-US" b="0" dirty="0"/>
          </a:p>
        </p:txBody>
      </p:sp>
      <p:sp>
        <p:nvSpPr>
          <p:cNvPr id="7" name="Text Placeholder 6"/>
          <p:cNvSpPr>
            <a:spLocks noGrp="1"/>
          </p:cNvSpPr>
          <p:nvPr>
            <p:ph type="body" sz="quarter" idx="3"/>
          </p:nvPr>
        </p:nvSpPr>
        <p:spPr/>
        <p:txBody>
          <a:bodyPr/>
          <a:lstStyle/>
          <a:p>
            <a:r>
              <a:rPr lang="en-US" b="0" dirty="0" smtClean="0"/>
              <a:t>Employment Rates 55-64 (2012)</a:t>
            </a:r>
            <a:endParaRPr lang="en-US" b="0" dirty="0"/>
          </a:p>
        </p:txBody>
      </p:sp>
      <p:sp>
        <p:nvSpPr>
          <p:cNvPr id="10" name="TextBox 9"/>
          <p:cNvSpPr txBox="1"/>
          <p:nvPr/>
        </p:nvSpPr>
        <p:spPr>
          <a:xfrm>
            <a:off x="228600" y="6324600"/>
            <a:ext cx="1149022" cy="276999"/>
          </a:xfrm>
          <a:prstGeom prst="rect">
            <a:avLst/>
          </a:prstGeom>
          <a:noFill/>
        </p:spPr>
        <p:txBody>
          <a:bodyPr wrap="none" rtlCol="0">
            <a:spAutoFit/>
          </a:bodyPr>
          <a:lstStyle/>
          <a:p>
            <a:r>
              <a:rPr lang="en-US" sz="1200" dirty="0" smtClean="0"/>
              <a:t>Source: </a:t>
            </a:r>
            <a:r>
              <a:rPr lang="en-US" sz="1200" dirty="0" err="1" smtClean="0"/>
              <a:t>Eurostat</a:t>
            </a:r>
            <a:endParaRPr lang="en-US" sz="1200" dirty="0"/>
          </a:p>
        </p:txBody>
      </p:sp>
      <p:graphicFrame>
        <p:nvGraphicFramePr>
          <p:cNvPr id="13" name="Content Placeholder 12"/>
          <p:cNvGraphicFramePr>
            <a:graphicFrameLocks noGrp="1"/>
          </p:cNvGraphicFramePr>
          <p:nvPr>
            <p:ph sz="quarter" idx="4"/>
          </p:nvPr>
        </p:nvGraphicFramePr>
        <p:xfrm>
          <a:off x="4800600" y="2438400"/>
          <a:ext cx="3886200" cy="3581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ontent Placeholder 14"/>
          <p:cNvGraphicFramePr>
            <a:graphicFrameLocks noGrp="1"/>
          </p:cNvGraphicFramePr>
          <p:nvPr>
            <p:ph sz="quarter" idx="2"/>
          </p:nvPr>
        </p:nvGraphicFramePr>
        <p:xfrm>
          <a:off x="609600" y="2438400"/>
          <a:ext cx="3886200" cy="3581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01272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There is potential for activating the reserve</a:t>
            </a:r>
          </a:p>
        </p:txBody>
      </p:sp>
      <p:sp>
        <p:nvSpPr>
          <p:cNvPr id="5" name="TextBox 4"/>
          <p:cNvSpPr txBox="1"/>
          <p:nvPr/>
        </p:nvSpPr>
        <p:spPr>
          <a:xfrm>
            <a:off x="457200" y="6400800"/>
            <a:ext cx="1271502" cy="246221"/>
          </a:xfrm>
          <a:prstGeom prst="rect">
            <a:avLst/>
          </a:prstGeom>
          <a:noFill/>
        </p:spPr>
        <p:txBody>
          <a:bodyPr wrap="none" rtlCol="0">
            <a:spAutoFit/>
          </a:bodyPr>
          <a:lstStyle/>
          <a:p>
            <a:r>
              <a:rPr lang="en-US" sz="1000" dirty="0" smtClean="0"/>
              <a:t>Source: Based on ILO</a:t>
            </a:r>
          </a:p>
        </p:txBody>
      </p:sp>
      <p:graphicFrame>
        <p:nvGraphicFramePr>
          <p:cNvPr id="8" name="Content Placeholder 3"/>
          <p:cNvGraphicFramePr>
            <a:graphicFrameLocks noGrp="1"/>
          </p:cNvGraphicFramePr>
          <p:nvPr>
            <p:ph sz="quarter" idx="1"/>
          </p:nvPr>
        </p:nvGraphicFramePr>
        <p:xfrm>
          <a:off x="612775" y="1600200"/>
          <a:ext cx="8153400" cy="4724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1289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down)">
                                      <p:cBhvr>
                                        <p:cTn id="7" dur="500"/>
                                        <p:tgtEl>
                                          <p:spTgt spid="8">
                                            <p:graphicEl>
                                              <a:chart seriesIdx="1"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down)">
                                      <p:cBhvr>
                                        <p:cTn id="12" dur="500"/>
                                        <p:tgtEl>
                                          <p:spTgt spid="8">
                                            <p:graphicEl>
                                              <a:chart seriesIdx="2"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graphicEl>
                                              <a:chart seriesIdx="3" categoryIdx="-4" bldStep="series"/>
                                            </p:graphicEl>
                                          </p:spTgt>
                                        </p:tgtEl>
                                        <p:attrNameLst>
                                          <p:attrName>style.visibility</p:attrName>
                                        </p:attrNameLst>
                                      </p:cBhvr>
                                      <p:to>
                                        <p:strVal val="visible"/>
                                      </p:to>
                                    </p:set>
                                    <p:animEffect transition="in" filter="wipe(down)">
                                      <p:cBhvr>
                                        <p:cTn id="17" dur="500"/>
                                        <p:tgtEl>
                                          <p:spTgt spid="8">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half" idx="1"/>
            <p:extLst>
              <p:ext uri="{D42A27DB-BD31-4B8C-83A1-F6EECF244321}">
                <p14:modId xmlns:p14="http://schemas.microsoft.com/office/powerpoint/2010/main" val="32392283"/>
              </p:ext>
            </p:extLst>
          </p:nvPr>
        </p:nvGraphicFramePr>
        <p:xfrm>
          <a:off x="457200" y="1719263"/>
          <a:ext cx="4038600" cy="4406900"/>
        </p:xfrm>
        <a:graphic>
          <a:graphicData uri="http://schemas.openxmlformats.org/drawingml/2006/chart">
            <c:chart xmlns:c="http://schemas.openxmlformats.org/drawingml/2006/chart" xmlns:r="http://schemas.openxmlformats.org/officeDocument/2006/relationships" r:id="rId3"/>
          </a:graphicData>
        </a:graphic>
      </p:graphicFrame>
      <p:sp>
        <p:nvSpPr>
          <p:cNvPr id="4" name="Content Placeholder 3"/>
          <p:cNvSpPr>
            <a:spLocks noGrp="1"/>
          </p:cNvSpPr>
          <p:nvPr>
            <p:ph sz="half" idx="2"/>
          </p:nvPr>
        </p:nvSpPr>
        <p:spPr>
          <a:xfrm>
            <a:off x="4648200" y="1295400"/>
            <a:ext cx="4038600" cy="5334000"/>
          </a:xfrm>
        </p:spPr>
        <p:txBody>
          <a:bodyPr>
            <a:normAutofit/>
          </a:bodyPr>
          <a:lstStyle/>
          <a:p>
            <a:r>
              <a:rPr lang="en-US" sz="2400" dirty="0" smtClean="0"/>
              <a:t>6,800,000 people in working age were out of employment</a:t>
            </a:r>
          </a:p>
          <a:p>
            <a:r>
              <a:rPr lang="en-US" sz="2400" dirty="0" smtClean="0"/>
              <a:t>8 different groups</a:t>
            </a:r>
          </a:p>
          <a:p>
            <a:endParaRPr lang="en-US" dirty="0" smtClean="0"/>
          </a:p>
        </p:txBody>
      </p:sp>
      <p:sp>
        <p:nvSpPr>
          <p:cNvPr id="2" name="Title 1"/>
          <p:cNvSpPr>
            <a:spLocks noGrp="1"/>
          </p:cNvSpPr>
          <p:nvPr>
            <p:ph type="title"/>
          </p:nvPr>
        </p:nvSpPr>
        <p:spPr>
          <a:xfrm>
            <a:off x="477672" y="381000"/>
            <a:ext cx="8686800" cy="990600"/>
          </a:xfrm>
        </p:spPr>
        <p:txBody>
          <a:bodyPr>
            <a:noAutofit/>
          </a:bodyPr>
          <a:lstStyle/>
          <a:p>
            <a:r>
              <a:rPr lang="en-US" sz="3200" dirty="0"/>
              <a:t>S</a:t>
            </a:r>
            <a:r>
              <a:rPr lang="en-US" sz="3200" dirty="0" smtClean="0"/>
              <a:t>cope for activation policies: Poland </a:t>
            </a:r>
            <a:endParaRPr lang="en-US" sz="3200" dirty="0"/>
          </a:p>
        </p:txBody>
      </p:sp>
      <p:graphicFrame>
        <p:nvGraphicFramePr>
          <p:cNvPr id="8" name="Table 7"/>
          <p:cNvGraphicFramePr>
            <a:graphicFrameLocks noGrp="1"/>
          </p:cNvGraphicFramePr>
          <p:nvPr>
            <p:extLst>
              <p:ext uri="{D42A27DB-BD31-4B8C-83A1-F6EECF244321}">
                <p14:modId xmlns:p14="http://schemas.microsoft.com/office/powerpoint/2010/main" val="909981120"/>
              </p:ext>
            </p:extLst>
          </p:nvPr>
        </p:nvGraphicFramePr>
        <p:xfrm>
          <a:off x="4800599" y="2971800"/>
          <a:ext cx="3581401" cy="3383280"/>
        </p:xfrm>
        <a:graphic>
          <a:graphicData uri="http://schemas.openxmlformats.org/drawingml/2006/table">
            <a:tbl>
              <a:tblPr>
                <a:tableStyleId>{5C22544A-7EE6-4342-B048-85BDC9FD1C3A}</a:tableStyleId>
              </a:tblPr>
              <a:tblGrid>
                <a:gridCol w="1818249"/>
                <a:gridCol w="881576"/>
                <a:gridCol w="881576"/>
              </a:tblGrid>
              <a:tr h="409575">
                <a:tc>
                  <a:txBody>
                    <a:bodyPr/>
                    <a:lstStyle/>
                    <a:p>
                      <a:pPr algn="ctr" fontAlgn="ctr"/>
                      <a:r>
                        <a:rPr lang="en-US" sz="1400" u="none" strike="noStrike" dirty="0" smtClean="0">
                          <a:effectLst/>
                        </a:rPr>
                        <a:t>Married women with domestic tasks</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18%</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1218000</a:t>
                      </a:r>
                      <a:endParaRPr lang="en-US" sz="1400" b="0" i="0" u="none" strike="noStrike" dirty="0">
                        <a:solidFill>
                          <a:srgbClr val="000000"/>
                        </a:solidFill>
                        <a:effectLst/>
                        <a:latin typeface="Calibri"/>
                      </a:endParaRPr>
                    </a:p>
                  </a:txBody>
                  <a:tcPr marL="9525" marR="9525" marT="9525" marB="0" anchor="ctr"/>
                </a:tc>
              </a:tr>
              <a:tr h="409575">
                <a:tc>
                  <a:txBody>
                    <a:bodyPr/>
                    <a:lstStyle/>
                    <a:p>
                      <a:pPr algn="ctr" fontAlgn="ctr"/>
                      <a:r>
                        <a:rPr lang="en-US" sz="1400" u="none" strike="noStrike" dirty="0">
                          <a:effectLst/>
                        </a:rPr>
                        <a:t>NEETs</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17%</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1157000</a:t>
                      </a:r>
                      <a:endParaRPr lang="en-US" sz="1400" b="0" i="0" u="none" strike="noStrike" dirty="0">
                        <a:solidFill>
                          <a:srgbClr val="000000"/>
                        </a:solidFill>
                        <a:effectLst/>
                        <a:latin typeface="Calibri"/>
                      </a:endParaRPr>
                    </a:p>
                  </a:txBody>
                  <a:tcPr marL="9525" marR="9525" marT="9525" marB="0" anchor="ctr"/>
                </a:tc>
              </a:tr>
              <a:tr h="409575">
                <a:tc>
                  <a:txBody>
                    <a:bodyPr/>
                    <a:lstStyle/>
                    <a:p>
                      <a:pPr algn="ctr" fontAlgn="ctr"/>
                      <a:r>
                        <a:rPr lang="en-US" sz="1400" u="none" strike="noStrike" dirty="0">
                          <a:effectLst/>
                        </a:rPr>
                        <a:t>Early retired men</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a:effectLst/>
                        </a:rPr>
                        <a:t>14%</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929000</a:t>
                      </a:r>
                      <a:endParaRPr lang="en-US" sz="1400" b="0" i="0" u="none" strike="noStrike" dirty="0">
                        <a:solidFill>
                          <a:srgbClr val="000000"/>
                        </a:solidFill>
                        <a:effectLst/>
                        <a:latin typeface="Calibri"/>
                      </a:endParaRPr>
                    </a:p>
                  </a:txBody>
                  <a:tcPr marL="9525" marR="9525" marT="9525" marB="0" anchor="ctr"/>
                </a:tc>
              </a:tr>
              <a:tr h="409575">
                <a:tc>
                  <a:txBody>
                    <a:bodyPr/>
                    <a:lstStyle/>
                    <a:p>
                      <a:pPr algn="ctr" fontAlgn="ctr"/>
                      <a:r>
                        <a:rPr lang="en-US" sz="1400" u="none" strike="noStrike">
                          <a:effectLst/>
                        </a:rPr>
                        <a:t>Prime-age unemployed</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11%</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769000</a:t>
                      </a:r>
                      <a:endParaRPr lang="en-US" sz="1400" b="0" i="0" u="none" strike="noStrike" dirty="0">
                        <a:solidFill>
                          <a:srgbClr val="000000"/>
                        </a:solidFill>
                        <a:effectLst/>
                        <a:latin typeface="Calibri"/>
                      </a:endParaRPr>
                    </a:p>
                  </a:txBody>
                  <a:tcPr marL="9525" marR="9525" marT="9525" marB="0" anchor="ctr"/>
                </a:tc>
              </a:tr>
              <a:tr h="409575">
                <a:tc>
                  <a:txBody>
                    <a:bodyPr/>
                    <a:lstStyle/>
                    <a:p>
                      <a:pPr algn="ctr" fontAlgn="ctr"/>
                      <a:r>
                        <a:rPr lang="en-US" sz="1400" u="none" strike="noStrike">
                          <a:effectLst/>
                        </a:rPr>
                        <a:t>Early retired with working spouse</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11%</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766000</a:t>
                      </a:r>
                      <a:endParaRPr lang="en-US" sz="1400" b="0" i="0" u="none" strike="noStrike" dirty="0">
                        <a:solidFill>
                          <a:srgbClr val="000000"/>
                        </a:solidFill>
                        <a:effectLst/>
                        <a:latin typeface="Calibri"/>
                      </a:endParaRPr>
                    </a:p>
                  </a:txBody>
                  <a:tcPr marL="9525" marR="9525" marT="9525" marB="0" anchor="ctr"/>
                </a:tc>
              </a:tr>
              <a:tr h="409575">
                <a:tc>
                  <a:txBody>
                    <a:bodyPr/>
                    <a:lstStyle/>
                    <a:p>
                      <a:pPr algn="ctr" fontAlgn="ctr"/>
                      <a:r>
                        <a:rPr lang="en-US" sz="1400" u="none" strike="noStrike" dirty="0">
                          <a:effectLst/>
                        </a:rPr>
                        <a:t>Poor inactive women</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a:effectLst/>
                        </a:rPr>
                        <a:t>11%</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717000</a:t>
                      </a:r>
                      <a:endParaRPr lang="en-US" sz="1400" b="0" i="0" u="none" strike="noStrike" dirty="0">
                        <a:solidFill>
                          <a:srgbClr val="000000"/>
                        </a:solidFill>
                        <a:effectLst/>
                        <a:latin typeface="Calibri"/>
                      </a:endParaRPr>
                    </a:p>
                  </a:txBody>
                  <a:tcPr marL="9525" marR="9525" marT="9525" marB="0" anchor="ctr"/>
                </a:tc>
              </a:tr>
              <a:tr h="409575">
                <a:tc>
                  <a:txBody>
                    <a:bodyPr/>
                    <a:lstStyle/>
                    <a:p>
                      <a:pPr algn="ctr" fontAlgn="ctr"/>
                      <a:r>
                        <a:rPr lang="en-US" sz="1400" u="none" strike="noStrike">
                          <a:effectLst/>
                        </a:rPr>
                        <a:t>Disabled with working spouse</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10%</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676000</a:t>
                      </a:r>
                      <a:endParaRPr lang="en-US" sz="1400" b="0" i="0" u="none" strike="noStrike" dirty="0">
                        <a:solidFill>
                          <a:srgbClr val="000000"/>
                        </a:solidFill>
                        <a:effectLst/>
                        <a:latin typeface="Calibri"/>
                      </a:endParaRPr>
                    </a:p>
                  </a:txBody>
                  <a:tcPr marL="9525" marR="9525" marT="9525" marB="0" anchor="ctr"/>
                </a:tc>
              </a:tr>
              <a:tr h="409575">
                <a:tc>
                  <a:txBody>
                    <a:bodyPr/>
                    <a:lstStyle/>
                    <a:p>
                      <a:pPr algn="ctr" fontAlgn="ctr"/>
                      <a:r>
                        <a:rPr lang="en-US" sz="1400" u="none" strike="noStrike">
                          <a:effectLst/>
                        </a:rPr>
                        <a:t>Lone disabled</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9%</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599000</a:t>
                      </a:r>
                      <a:endParaRPr lang="en-US" sz="1400" b="0" i="0" u="none" strike="noStrike" dirty="0">
                        <a:solidFill>
                          <a:srgbClr val="000000"/>
                        </a:solidFill>
                        <a:effectLst/>
                        <a:latin typeface="Calibri"/>
                      </a:endParaRPr>
                    </a:p>
                  </a:txBody>
                  <a:tcPr marL="9525" marR="9525" marT="9525" marB="0" anchor="ctr"/>
                </a:tc>
              </a:tr>
            </a:tbl>
          </a:graphicData>
        </a:graphic>
      </p:graphicFrame>
      <p:sp>
        <p:nvSpPr>
          <p:cNvPr id="3" name="Slide Number Placeholder 2"/>
          <p:cNvSpPr>
            <a:spLocks noGrp="1"/>
          </p:cNvSpPr>
          <p:nvPr>
            <p:ph type="sldNum" sz="quarter" idx="12"/>
          </p:nvPr>
        </p:nvSpPr>
        <p:spPr/>
        <p:txBody>
          <a:bodyPr/>
          <a:lstStyle/>
          <a:p>
            <a:fld id="{B2AC93C0-9798-4D19-9908-60C015596E82}" type="slidenum">
              <a:rPr lang="en-US" smtClean="0"/>
              <a:t>18</a:t>
            </a:fld>
            <a:endParaRPr lang="en-US"/>
          </a:p>
        </p:txBody>
      </p:sp>
    </p:spTree>
    <p:extLst>
      <p:ext uri="{BB962C8B-B14F-4D97-AF65-F5344CB8AC3E}">
        <p14:creationId xmlns:p14="http://schemas.microsoft.com/office/powerpoint/2010/main" val="37344056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Straight Arrow Connector 27"/>
          <p:cNvCxnSpPr/>
          <p:nvPr/>
        </p:nvCxnSpPr>
        <p:spPr>
          <a:xfrm flipH="1">
            <a:off x="7799538" y="1002615"/>
            <a:ext cx="704741" cy="214148"/>
          </a:xfrm>
          <a:prstGeom prst="straightConnector1">
            <a:avLst/>
          </a:prstGeom>
          <a:ln w="22225">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rot="1017204">
            <a:off x="8068591" y="477320"/>
            <a:ext cx="1020501" cy="528695"/>
          </a:xfrm>
          <a:prstGeom prst="roundRect">
            <a:avLst>
              <a:gd name="adj" fmla="val 0"/>
            </a:avLst>
          </a:prstGeom>
          <a:solidFill>
            <a:schemeClr val="bg1">
              <a:lumMod val="85000"/>
            </a:schemeClr>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Group size</a:t>
            </a:r>
          </a:p>
        </p:txBody>
      </p:sp>
      <p:sp>
        <p:nvSpPr>
          <p:cNvPr id="2" name="Rectangle 1"/>
          <p:cNvSpPr/>
          <p:nvPr/>
        </p:nvSpPr>
        <p:spPr>
          <a:xfrm>
            <a:off x="1" y="79659"/>
            <a:ext cx="8937462" cy="369332"/>
          </a:xfrm>
          <a:prstGeom prst="rect">
            <a:avLst/>
          </a:prstGeom>
        </p:spPr>
        <p:txBody>
          <a:bodyPr wrap="square">
            <a:spAutoFit/>
          </a:bodyPr>
          <a:lstStyle/>
          <a:p>
            <a:r>
              <a:rPr lang="en-US" b="1" dirty="0" smtClean="0"/>
              <a:t>Scope for activation policies: LATVIA</a:t>
            </a:r>
            <a:endParaRPr lang="en-US" b="1" dirty="0"/>
          </a:p>
        </p:txBody>
      </p:sp>
      <p:pic>
        <p:nvPicPr>
          <p:cNvPr id="20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669" y="461501"/>
            <a:ext cx="8302941" cy="6396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14058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1719070"/>
            <a:ext cx="8407893" cy="4681729"/>
          </a:xfrm>
        </p:spPr>
        <p:txBody>
          <a:bodyPr>
            <a:normAutofit/>
          </a:bodyPr>
          <a:lstStyle/>
          <a:p>
            <a:pPr marL="914400" lvl="1" indent="-514350">
              <a:buFont typeface="+mj-lt"/>
              <a:buAutoNum type="arabicPeriod"/>
            </a:pPr>
            <a:r>
              <a:rPr lang="en-US" sz="2800" dirty="0" smtClean="0"/>
              <a:t>…decreases the share of the labor force in the total population (fiscal concern)</a:t>
            </a:r>
          </a:p>
          <a:p>
            <a:pPr marL="1314450" lvl="2" indent="-514350"/>
            <a:r>
              <a:rPr lang="en-US" sz="2400" dirty="0" smtClean="0"/>
              <a:t>Shrinking labor force</a:t>
            </a:r>
          </a:p>
          <a:p>
            <a:pPr marL="1314450" lvl="2" indent="-514350"/>
            <a:r>
              <a:rPr lang="en-US" sz="2400" dirty="0" smtClean="0"/>
              <a:t>Expanding inactive older population</a:t>
            </a:r>
          </a:p>
          <a:p>
            <a:pPr marL="914400" lvl="1" indent="-514350">
              <a:buFont typeface="+mj-lt"/>
              <a:buAutoNum type="arabicPeriod"/>
            </a:pPr>
            <a:r>
              <a:rPr lang="en-US" sz="2800" dirty="0"/>
              <a:t>…alters the structure of labor force (productivity concern)</a:t>
            </a:r>
          </a:p>
          <a:p>
            <a:pPr marL="1314450" lvl="2" indent="-514350"/>
            <a:r>
              <a:rPr lang="en-US" sz="2400" dirty="0" smtClean="0"/>
              <a:t>Out-dated skills</a:t>
            </a:r>
          </a:p>
          <a:p>
            <a:pPr marL="1314450" lvl="2" indent="-514350"/>
            <a:r>
              <a:rPr lang="en-US" sz="2400" dirty="0" smtClean="0"/>
              <a:t>Less dynamism: less job reallocation across occupations, sectors, and places</a:t>
            </a:r>
          </a:p>
        </p:txBody>
      </p:sp>
      <p:sp>
        <p:nvSpPr>
          <p:cNvPr id="2" name="Title 1"/>
          <p:cNvSpPr>
            <a:spLocks noGrp="1"/>
          </p:cNvSpPr>
          <p:nvPr>
            <p:ph type="title"/>
          </p:nvPr>
        </p:nvSpPr>
        <p:spPr/>
        <p:txBody>
          <a:bodyPr>
            <a:noAutofit/>
          </a:bodyPr>
          <a:lstStyle/>
          <a:p>
            <a:r>
              <a:rPr lang="en-US" sz="3600" u="sng" dirty="0" smtClean="0"/>
              <a:t>Active </a:t>
            </a:r>
            <a:r>
              <a:rPr lang="en-US" sz="3600" u="sng" dirty="0"/>
              <a:t>aging:</a:t>
            </a:r>
            <a:r>
              <a:rPr lang="en-US" sz="3600" dirty="0"/>
              <a:t> Concern: An aging population…</a:t>
            </a:r>
          </a:p>
        </p:txBody>
      </p:sp>
    </p:spTree>
    <p:extLst>
      <p:ext uri="{BB962C8B-B14F-4D97-AF65-F5344CB8AC3E}">
        <p14:creationId xmlns:p14="http://schemas.microsoft.com/office/powerpoint/2010/main" val="25506581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79860648"/>
              </p:ext>
            </p:extLst>
          </p:nvPr>
        </p:nvGraphicFramePr>
        <p:xfrm>
          <a:off x="381000" y="1719263"/>
          <a:ext cx="8168640" cy="4765040"/>
        </p:xfrm>
        <a:graphic>
          <a:graphicData uri="http://schemas.openxmlformats.org/drawingml/2006/table">
            <a:tbl>
              <a:tblPr firstRow="1" bandRow="1">
                <a:tableStyleId>{5C22544A-7EE6-4342-B048-85BDC9FD1C3A}</a:tableStyleId>
              </a:tblPr>
              <a:tblGrid>
                <a:gridCol w="2133600"/>
                <a:gridCol w="1005840"/>
                <a:gridCol w="975360"/>
                <a:gridCol w="1036320"/>
                <a:gridCol w="1005840"/>
                <a:gridCol w="1005840"/>
                <a:gridCol w="1005840"/>
              </a:tblGrid>
              <a:tr h="370840">
                <a:tc>
                  <a:txBody>
                    <a:bodyPr/>
                    <a:lstStyle/>
                    <a:p>
                      <a:endParaRPr lang="en-US" dirty="0"/>
                    </a:p>
                  </a:txBody>
                  <a:tcPr/>
                </a:tc>
                <a:tc gridSpan="2">
                  <a:txBody>
                    <a:bodyPr/>
                    <a:lstStyle/>
                    <a:p>
                      <a:pPr algn="ctr"/>
                      <a:r>
                        <a:rPr lang="en-US" dirty="0" smtClean="0"/>
                        <a:t>Estonia</a:t>
                      </a:r>
                      <a:endParaRPr lang="en-US" dirty="0"/>
                    </a:p>
                  </a:txBody>
                  <a:tcPr/>
                </a:tc>
                <a:tc hMerge="1">
                  <a:txBody>
                    <a:bodyPr/>
                    <a:lstStyle/>
                    <a:p>
                      <a:endParaRPr lang="en-US" dirty="0"/>
                    </a:p>
                  </a:txBody>
                  <a:tcPr/>
                </a:tc>
                <a:tc gridSpan="2">
                  <a:txBody>
                    <a:bodyPr/>
                    <a:lstStyle/>
                    <a:p>
                      <a:pPr algn="ctr"/>
                      <a:r>
                        <a:rPr lang="en-US" dirty="0" smtClean="0"/>
                        <a:t>Czech</a:t>
                      </a:r>
                      <a:endParaRPr lang="en-US" dirty="0"/>
                    </a:p>
                  </a:txBody>
                  <a:tcPr/>
                </a:tc>
                <a:tc hMerge="1">
                  <a:txBody>
                    <a:bodyPr/>
                    <a:lstStyle/>
                    <a:p>
                      <a:endParaRPr lang="en-US" dirty="0"/>
                    </a:p>
                  </a:txBody>
                  <a:tcPr/>
                </a:tc>
                <a:tc gridSpan="2">
                  <a:txBody>
                    <a:bodyPr/>
                    <a:lstStyle/>
                    <a:p>
                      <a:pPr algn="ctr"/>
                      <a:r>
                        <a:rPr lang="en-US" dirty="0" smtClean="0"/>
                        <a:t>Hungary</a:t>
                      </a:r>
                      <a:endParaRPr lang="en-US" dirty="0"/>
                    </a:p>
                  </a:txBody>
                  <a:tcPr/>
                </a:tc>
                <a:tc hMerge="1">
                  <a:txBody>
                    <a:bodyPr/>
                    <a:lstStyle/>
                    <a:p>
                      <a:endParaRPr lang="en-US" dirty="0"/>
                    </a:p>
                  </a:txBody>
                  <a:tcPr/>
                </a:tc>
              </a:tr>
              <a:tr h="370840">
                <a:tc>
                  <a:txBody>
                    <a:bodyPr/>
                    <a:lstStyle/>
                    <a:p>
                      <a:endParaRPr lang="en-US" sz="1600" dirty="0"/>
                    </a:p>
                  </a:txBody>
                  <a:tcPr>
                    <a:solidFill>
                      <a:schemeClr val="accent1"/>
                    </a:solidFill>
                  </a:tcPr>
                </a:tc>
                <a:tc>
                  <a:txBody>
                    <a:bodyPr/>
                    <a:lstStyle/>
                    <a:p>
                      <a:pPr algn="ctr"/>
                      <a:r>
                        <a:rPr lang="en-US" sz="1600" dirty="0" smtClean="0"/>
                        <a:t>Men</a:t>
                      </a:r>
                      <a:endParaRPr lang="en-US" sz="1600" dirty="0"/>
                    </a:p>
                  </a:txBody>
                  <a:tcPr>
                    <a:solidFill>
                      <a:schemeClr val="accent1"/>
                    </a:solidFill>
                  </a:tcPr>
                </a:tc>
                <a:tc>
                  <a:txBody>
                    <a:bodyPr/>
                    <a:lstStyle/>
                    <a:p>
                      <a:pPr algn="ctr"/>
                      <a:r>
                        <a:rPr lang="en-US" sz="1600" dirty="0" smtClean="0"/>
                        <a:t>Women</a:t>
                      </a:r>
                      <a:endParaRPr lang="en-US" sz="1600" dirty="0"/>
                    </a:p>
                  </a:txBody>
                  <a:tcPr>
                    <a:solidFill>
                      <a:schemeClr val="accent1"/>
                    </a:solidFill>
                  </a:tcPr>
                </a:tc>
                <a:tc>
                  <a:txBody>
                    <a:bodyPr/>
                    <a:lstStyle/>
                    <a:p>
                      <a:pPr algn="ctr"/>
                      <a:r>
                        <a:rPr lang="en-US" sz="1600" dirty="0" smtClean="0"/>
                        <a:t>Men</a:t>
                      </a:r>
                      <a:endParaRPr lang="en-US" sz="1600" dirty="0"/>
                    </a:p>
                  </a:txBody>
                  <a:tcPr>
                    <a:solidFill>
                      <a:schemeClr val="accent1"/>
                    </a:solidFill>
                  </a:tcPr>
                </a:tc>
                <a:tc>
                  <a:txBody>
                    <a:bodyPr/>
                    <a:lstStyle/>
                    <a:p>
                      <a:pPr algn="ctr"/>
                      <a:r>
                        <a:rPr lang="en-US" sz="1600" dirty="0" smtClean="0"/>
                        <a:t>Women</a:t>
                      </a:r>
                      <a:endParaRPr lang="en-US" sz="1600" dirty="0"/>
                    </a:p>
                  </a:txBody>
                  <a:tcPr>
                    <a:solidFill>
                      <a:schemeClr val="accent1"/>
                    </a:solidFill>
                  </a:tcPr>
                </a:tc>
                <a:tc>
                  <a:txBody>
                    <a:bodyPr/>
                    <a:lstStyle/>
                    <a:p>
                      <a:pPr algn="ctr"/>
                      <a:r>
                        <a:rPr lang="en-US" sz="1600" dirty="0" smtClean="0"/>
                        <a:t>Men</a:t>
                      </a:r>
                      <a:endParaRPr lang="en-US" sz="1600" dirty="0"/>
                    </a:p>
                  </a:txBody>
                  <a:tcPr>
                    <a:solidFill>
                      <a:schemeClr val="accent1"/>
                    </a:solidFill>
                  </a:tcPr>
                </a:tc>
                <a:tc>
                  <a:txBody>
                    <a:bodyPr/>
                    <a:lstStyle/>
                    <a:p>
                      <a:pPr algn="ctr"/>
                      <a:r>
                        <a:rPr lang="en-US" sz="1600" dirty="0" smtClean="0"/>
                        <a:t>Women</a:t>
                      </a:r>
                      <a:endParaRPr lang="en-US" sz="1600" dirty="0"/>
                    </a:p>
                  </a:txBody>
                  <a:tcPr>
                    <a:solidFill>
                      <a:schemeClr val="accent1"/>
                    </a:solidFill>
                  </a:tcPr>
                </a:tc>
              </a:tr>
              <a:tr h="282257">
                <a:tc>
                  <a:txBody>
                    <a:bodyPr/>
                    <a:lstStyle/>
                    <a:p>
                      <a:r>
                        <a:rPr lang="en-US" sz="1600" dirty="0" smtClean="0"/>
                        <a:t>Pension</a:t>
                      </a:r>
                      <a:endParaRPr lang="en-US" sz="1600" dirty="0"/>
                    </a:p>
                  </a:txBody>
                  <a:tcPr/>
                </a:tc>
                <a:tc>
                  <a:txBody>
                    <a:bodyPr/>
                    <a:lstStyle/>
                    <a:p>
                      <a:pPr algn="ctr"/>
                      <a:r>
                        <a:rPr lang="en-US" sz="1600" baseline="0" dirty="0" smtClean="0"/>
                        <a:t>-0.36</a:t>
                      </a:r>
                      <a:r>
                        <a:rPr lang="en-US" sz="1600" baseline="30000" dirty="0" smtClean="0"/>
                        <a:t>***</a:t>
                      </a:r>
                      <a:endParaRPr lang="en-US" sz="1600" baseline="30000" dirty="0"/>
                    </a:p>
                  </a:txBody>
                  <a:tcPr/>
                </a:tc>
                <a:tc>
                  <a:txBody>
                    <a:bodyPr/>
                    <a:lstStyle/>
                    <a:p>
                      <a:pPr algn="ctr"/>
                      <a:r>
                        <a:rPr lang="en-US" sz="1600" dirty="0" smtClean="0"/>
                        <a:t>-0.39</a:t>
                      </a:r>
                      <a:r>
                        <a:rPr lang="en-US" sz="1600" baseline="30000" dirty="0" smtClean="0"/>
                        <a:t>***</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-0.44</a:t>
                      </a:r>
                      <a:r>
                        <a:rPr lang="en-US" sz="1600" baseline="30000" dirty="0" smtClean="0"/>
                        <a:t>***</a:t>
                      </a:r>
                      <a:endParaRPr lang="en-US" sz="1600" dirty="0" smtClean="0"/>
                    </a:p>
                  </a:txBody>
                  <a:tcPr/>
                </a:tc>
                <a:tc>
                  <a:txBody>
                    <a:bodyPr/>
                    <a:lstStyle/>
                    <a:p>
                      <a:pPr algn="ctr"/>
                      <a:r>
                        <a:rPr lang="en-US" sz="1600" dirty="0" smtClean="0"/>
                        <a:t>-0.39</a:t>
                      </a:r>
                      <a:r>
                        <a:rPr lang="en-US" sz="1600" baseline="30000" dirty="0" smtClean="0"/>
                        <a:t>***</a:t>
                      </a:r>
                      <a:endParaRPr lang="en-US" sz="1600" dirty="0"/>
                    </a:p>
                  </a:txBody>
                  <a:tcPr/>
                </a:tc>
                <a:tc>
                  <a:txBody>
                    <a:bodyPr/>
                    <a:lstStyle/>
                    <a:p>
                      <a:pPr algn="ctr"/>
                      <a:r>
                        <a:rPr lang="en-US" sz="1600" dirty="0" smtClean="0"/>
                        <a:t>-0.52</a:t>
                      </a:r>
                      <a:r>
                        <a:rPr lang="en-US" sz="1600" baseline="30000" dirty="0" smtClean="0"/>
                        <a:t>***</a:t>
                      </a:r>
                      <a:endParaRPr lang="en-US" sz="1600" dirty="0"/>
                    </a:p>
                  </a:txBody>
                  <a:tcPr/>
                </a:tc>
                <a:tc>
                  <a:txBody>
                    <a:bodyPr/>
                    <a:lstStyle/>
                    <a:p>
                      <a:pPr algn="ctr"/>
                      <a:r>
                        <a:rPr lang="en-US" sz="1600" dirty="0" smtClean="0"/>
                        <a:t>-0.28</a:t>
                      </a:r>
                      <a:r>
                        <a:rPr lang="en-US" sz="1600" baseline="30000" dirty="0" smtClean="0"/>
                        <a:t>***</a:t>
                      </a:r>
                      <a:endParaRPr lang="en-US" sz="1600" dirty="0"/>
                    </a:p>
                  </a:txBody>
                  <a:tcPr/>
                </a:tc>
              </a:tr>
              <a:tr h="274320">
                <a:tc>
                  <a:txBody>
                    <a:bodyPr/>
                    <a:lstStyle/>
                    <a:p>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a:p>
                  </a:txBody>
                  <a:tcPr/>
                </a:tc>
                <a:tc>
                  <a:txBody>
                    <a:bodyPr/>
                    <a:lstStyle/>
                    <a:p>
                      <a:pPr algn="ctr"/>
                      <a:endParaRPr lang="en-US" sz="1600" dirty="0"/>
                    </a:p>
                  </a:txBody>
                  <a:tcPr/>
                </a:tc>
              </a:tr>
              <a:tr h="329184">
                <a:tc>
                  <a:txBody>
                    <a:bodyPr/>
                    <a:lstStyle/>
                    <a:p>
                      <a:r>
                        <a:rPr lang="en-US" sz="1600" dirty="0" smtClean="0"/>
                        <a:t>Disability, UI, Other</a:t>
                      </a:r>
                      <a:endParaRPr lang="en-US" sz="1600" dirty="0"/>
                    </a:p>
                  </a:txBody>
                  <a:tcPr/>
                </a:tc>
                <a:tc>
                  <a:txBody>
                    <a:bodyPr/>
                    <a:lstStyle/>
                    <a:p>
                      <a:pPr algn="ctr"/>
                      <a:r>
                        <a:rPr lang="en-US" sz="1600" dirty="0" smtClean="0"/>
                        <a:t>-0.34</a:t>
                      </a:r>
                      <a:r>
                        <a:rPr lang="en-US" sz="1600" baseline="30000" dirty="0" smtClean="0"/>
                        <a:t>***</a:t>
                      </a:r>
                      <a:endParaRPr lang="en-US" sz="1600" dirty="0"/>
                    </a:p>
                  </a:txBody>
                  <a:tcPr/>
                </a:tc>
                <a:tc>
                  <a:txBody>
                    <a:bodyPr/>
                    <a:lstStyle/>
                    <a:p>
                      <a:pPr algn="ctr"/>
                      <a:r>
                        <a:rPr lang="en-US" sz="1600" dirty="0" smtClean="0"/>
                        <a:t>-0.36</a:t>
                      </a:r>
                      <a:r>
                        <a:rPr lang="en-US" sz="1600" baseline="30000" dirty="0" smtClean="0"/>
                        <a:t>***</a:t>
                      </a:r>
                      <a:endParaRPr lang="en-US" sz="1600" dirty="0"/>
                    </a:p>
                  </a:txBody>
                  <a:tcPr/>
                </a:tc>
                <a:tc>
                  <a:txBody>
                    <a:bodyPr/>
                    <a:lstStyle/>
                    <a:p>
                      <a:pPr algn="ctr"/>
                      <a:r>
                        <a:rPr lang="en-US" sz="1600" dirty="0" smtClean="0"/>
                        <a:t>-0.39</a:t>
                      </a:r>
                      <a:r>
                        <a:rPr lang="en-US" sz="1600" baseline="30000" dirty="0" smtClean="0"/>
                        <a:t>***</a:t>
                      </a:r>
                      <a:endParaRPr lang="en-US" sz="1600" dirty="0"/>
                    </a:p>
                  </a:txBody>
                  <a:tcPr/>
                </a:tc>
                <a:tc>
                  <a:txBody>
                    <a:bodyPr/>
                    <a:lstStyle/>
                    <a:p>
                      <a:pPr algn="ctr"/>
                      <a:r>
                        <a:rPr lang="en-US" sz="1600" dirty="0" smtClean="0"/>
                        <a:t>-0.23</a:t>
                      </a:r>
                      <a:r>
                        <a:rPr lang="en-US" sz="1600" baseline="30000" dirty="0" smtClean="0"/>
                        <a:t>***</a:t>
                      </a:r>
                      <a:endParaRPr lang="en-US" sz="1600" dirty="0"/>
                    </a:p>
                  </a:txBody>
                  <a:tcPr/>
                </a:tc>
                <a:tc>
                  <a:txBody>
                    <a:bodyPr/>
                    <a:lstStyle/>
                    <a:p>
                      <a:pPr algn="ctr"/>
                      <a:r>
                        <a:rPr lang="en-US" sz="1600" dirty="0" smtClean="0"/>
                        <a:t>-0.50</a:t>
                      </a:r>
                      <a:r>
                        <a:rPr lang="en-US" sz="1600" baseline="30000" dirty="0" smtClean="0"/>
                        <a:t>***</a:t>
                      </a:r>
                      <a:endParaRPr lang="en-US" sz="1600" dirty="0"/>
                    </a:p>
                  </a:txBody>
                  <a:tcPr/>
                </a:tc>
                <a:tc>
                  <a:txBody>
                    <a:bodyPr/>
                    <a:lstStyle/>
                    <a:p>
                      <a:pPr algn="ctr"/>
                      <a:r>
                        <a:rPr lang="en-US" sz="1600" dirty="0" smtClean="0"/>
                        <a:t>-0.28</a:t>
                      </a:r>
                      <a:r>
                        <a:rPr lang="en-US" sz="1600" baseline="30000" dirty="0" smtClean="0"/>
                        <a:t>***</a:t>
                      </a:r>
                      <a:endParaRPr lang="en-US" sz="1600" dirty="0"/>
                    </a:p>
                  </a:txBody>
                  <a:tcPr/>
                </a:tc>
              </a:tr>
              <a:tr h="329184">
                <a:tc>
                  <a:txBody>
                    <a:bodyPr/>
                    <a:lstStyle/>
                    <a:p>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a:p>
                  </a:txBody>
                  <a:tcPr/>
                </a:tc>
              </a:tr>
              <a:tr h="329184">
                <a:tc>
                  <a:txBody>
                    <a:bodyPr/>
                    <a:lstStyle/>
                    <a:p>
                      <a:r>
                        <a:rPr lang="en-US" sz="1600" dirty="0" smtClean="0"/>
                        <a:t>ADL</a:t>
                      </a:r>
                      <a:r>
                        <a:rPr lang="en-US" sz="1600" baseline="0" dirty="0" smtClean="0"/>
                        <a:t> Z-Score</a:t>
                      </a:r>
                      <a:endParaRPr lang="en-US" sz="1600" dirty="0"/>
                    </a:p>
                  </a:txBody>
                  <a:tcPr/>
                </a:tc>
                <a:tc>
                  <a:txBody>
                    <a:bodyPr/>
                    <a:lstStyle/>
                    <a:p>
                      <a:pPr algn="ctr"/>
                      <a:r>
                        <a:rPr lang="en-US" sz="1600" dirty="0" smtClean="0"/>
                        <a:t>-0.02</a:t>
                      </a:r>
                      <a:r>
                        <a:rPr lang="en-US" sz="1600" baseline="30000" dirty="0" smtClean="0"/>
                        <a:t>***</a:t>
                      </a:r>
                      <a:endParaRPr lang="en-US" sz="1600" dirty="0"/>
                    </a:p>
                  </a:txBody>
                  <a:tcPr/>
                </a:tc>
                <a:tc>
                  <a:txBody>
                    <a:bodyPr/>
                    <a:lstStyle/>
                    <a:p>
                      <a:pPr algn="ctr"/>
                      <a:r>
                        <a:rPr lang="en-US" sz="1600" dirty="0" smtClean="0"/>
                        <a:t>-0.01</a:t>
                      </a:r>
                      <a:endParaRPr lang="en-US" sz="1600" dirty="0"/>
                    </a:p>
                  </a:txBody>
                  <a:tcPr/>
                </a:tc>
                <a:tc>
                  <a:txBody>
                    <a:bodyPr/>
                    <a:lstStyle/>
                    <a:p>
                      <a:pPr algn="ctr"/>
                      <a:r>
                        <a:rPr lang="en-US" sz="1600" dirty="0" smtClean="0"/>
                        <a:t>-0.00</a:t>
                      </a:r>
                      <a:endParaRPr lang="en-US" sz="1600" dirty="0"/>
                    </a:p>
                  </a:txBody>
                  <a:tcPr/>
                </a:tc>
                <a:tc>
                  <a:txBody>
                    <a:bodyPr/>
                    <a:lstStyle/>
                    <a:p>
                      <a:pPr algn="ctr"/>
                      <a:r>
                        <a:rPr lang="en-US" sz="1600" dirty="0" smtClean="0"/>
                        <a:t>-0.01</a:t>
                      </a:r>
                      <a:endParaRPr lang="en-US" sz="1600" dirty="0"/>
                    </a:p>
                  </a:txBody>
                  <a:tcPr/>
                </a:tc>
                <a:tc>
                  <a:txBody>
                    <a:bodyPr/>
                    <a:lstStyle/>
                    <a:p>
                      <a:pPr algn="ctr"/>
                      <a:r>
                        <a:rPr lang="en-US" sz="1600" dirty="0" smtClean="0"/>
                        <a:t>0.00</a:t>
                      </a:r>
                      <a:endParaRPr lang="en-US" sz="1600" dirty="0"/>
                    </a:p>
                  </a:txBody>
                  <a:tcPr/>
                </a:tc>
                <a:tc>
                  <a:txBody>
                    <a:bodyPr/>
                    <a:lstStyle/>
                    <a:p>
                      <a:pPr algn="ctr"/>
                      <a:r>
                        <a:rPr lang="en-US" sz="1600" dirty="0" smtClean="0"/>
                        <a:t>-0.01</a:t>
                      </a:r>
                      <a:endParaRPr lang="en-US" sz="1600" dirty="0"/>
                    </a:p>
                  </a:txBody>
                  <a:tcPr/>
                </a:tc>
              </a:tr>
              <a:tr h="329184">
                <a:tc>
                  <a:txBody>
                    <a:bodyPr/>
                    <a:lstStyle/>
                    <a:p>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r>
              <a:tr h="329184">
                <a:tc>
                  <a:txBody>
                    <a:bodyPr/>
                    <a:lstStyle/>
                    <a:p>
                      <a:r>
                        <a:rPr lang="en-US" sz="1600" dirty="0" smtClean="0"/>
                        <a:t>IADL Z-Score</a:t>
                      </a:r>
                      <a:endParaRPr lang="en-US" sz="1600" dirty="0"/>
                    </a:p>
                  </a:txBody>
                  <a:tcPr/>
                </a:tc>
                <a:tc>
                  <a:txBody>
                    <a:bodyPr/>
                    <a:lstStyle/>
                    <a:p>
                      <a:pPr algn="ctr"/>
                      <a:r>
                        <a:rPr lang="en-US" sz="1600" dirty="0" smtClean="0"/>
                        <a:t>-0.03</a:t>
                      </a:r>
                      <a:r>
                        <a:rPr lang="en-US" sz="1600" baseline="30000" dirty="0" smtClean="0"/>
                        <a:t>***</a:t>
                      </a:r>
                      <a:endParaRPr lang="en-US" sz="1600" dirty="0"/>
                    </a:p>
                  </a:txBody>
                  <a:tcPr/>
                </a:tc>
                <a:tc>
                  <a:txBody>
                    <a:bodyPr/>
                    <a:lstStyle/>
                    <a:p>
                      <a:pPr algn="ctr"/>
                      <a:r>
                        <a:rPr lang="en-US" sz="1600" dirty="0" smtClean="0"/>
                        <a:t>-0.02</a:t>
                      </a:r>
                      <a:r>
                        <a:rPr lang="en-US" sz="1600" baseline="30000" dirty="0" smtClean="0"/>
                        <a:t>***</a:t>
                      </a:r>
                      <a:endParaRPr lang="en-US" sz="1600" dirty="0"/>
                    </a:p>
                  </a:txBody>
                  <a:tcPr/>
                </a:tc>
                <a:tc>
                  <a:txBody>
                    <a:bodyPr/>
                    <a:lstStyle/>
                    <a:p>
                      <a:pPr algn="ctr"/>
                      <a:r>
                        <a:rPr lang="en-US" sz="1600" dirty="0" smtClean="0"/>
                        <a:t>-0.04</a:t>
                      </a:r>
                      <a:r>
                        <a:rPr lang="en-US" sz="1600" baseline="30000" dirty="0" smtClean="0"/>
                        <a:t>***</a:t>
                      </a:r>
                      <a:endParaRPr lang="en-US" sz="1600" dirty="0"/>
                    </a:p>
                  </a:txBody>
                  <a:tcPr/>
                </a:tc>
                <a:tc>
                  <a:txBody>
                    <a:bodyPr/>
                    <a:lstStyle/>
                    <a:p>
                      <a:pPr algn="ctr"/>
                      <a:r>
                        <a:rPr lang="en-US" sz="1600" dirty="0" smtClean="0"/>
                        <a:t>-0.02</a:t>
                      </a:r>
                      <a:r>
                        <a:rPr lang="en-US" sz="1600" baseline="30000" dirty="0" smtClean="0"/>
                        <a:t>***</a:t>
                      </a:r>
                      <a:endParaRPr lang="en-US" sz="1600" dirty="0"/>
                    </a:p>
                  </a:txBody>
                  <a:tcPr/>
                </a:tc>
                <a:tc>
                  <a:txBody>
                    <a:bodyPr/>
                    <a:lstStyle/>
                    <a:p>
                      <a:pPr algn="ctr"/>
                      <a:r>
                        <a:rPr lang="en-US" sz="1600" dirty="0" smtClean="0"/>
                        <a:t>-0.03</a:t>
                      </a:r>
                      <a:r>
                        <a:rPr lang="en-US" sz="1600" baseline="30000" dirty="0" smtClean="0"/>
                        <a:t>***</a:t>
                      </a:r>
                      <a:endParaRPr lang="en-US" sz="1600" dirty="0"/>
                    </a:p>
                  </a:txBody>
                  <a:tcPr/>
                </a:tc>
                <a:tc>
                  <a:txBody>
                    <a:bodyPr/>
                    <a:lstStyle/>
                    <a:p>
                      <a:pPr algn="ctr"/>
                      <a:r>
                        <a:rPr lang="en-US" sz="1600" dirty="0" smtClean="0"/>
                        <a:t>-0.03</a:t>
                      </a:r>
                      <a:r>
                        <a:rPr lang="en-US" sz="1600" baseline="30000" dirty="0" smtClean="0"/>
                        <a:t>***</a:t>
                      </a:r>
                      <a:endParaRPr lang="en-US" sz="1600" dirty="0"/>
                    </a:p>
                  </a:txBody>
                  <a:tcPr/>
                </a:tc>
              </a:tr>
              <a:tr h="329184">
                <a:tc>
                  <a:txBody>
                    <a:bodyPr/>
                    <a:lstStyle/>
                    <a:p>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r>
              <a:tr h="329184">
                <a:tc>
                  <a:txBody>
                    <a:bodyPr/>
                    <a:lstStyle/>
                    <a:p>
                      <a:r>
                        <a:rPr lang="en-US" sz="1600" dirty="0" smtClean="0"/>
                        <a:t>High School &amp;</a:t>
                      </a:r>
                      <a:r>
                        <a:rPr lang="en-US" sz="1600" baseline="0" dirty="0" smtClean="0"/>
                        <a:t> Above</a:t>
                      </a:r>
                      <a:endParaRPr lang="en-US" sz="1600" dirty="0"/>
                    </a:p>
                  </a:txBody>
                  <a:tcPr/>
                </a:tc>
                <a:tc>
                  <a:txBody>
                    <a:bodyPr/>
                    <a:lstStyle/>
                    <a:p>
                      <a:pPr algn="ctr"/>
                      <a:r>
                        <a:rPr lang="en-US" sz="1600" dirty="0" smtClean="0"/>
                        <a:t>-0.09</a:t>
                      </a:r>
                      <a:endParaRPr lang="en-US" sz="1600" dirty="0"/>
                    </a:p>
                  </a:txBody>
                  <a:tcPr/>
                </a:tc>
                <a:tc>
                  <a:txBody>
                    <a:bodyPr/>
                    <a:lstStyle/>
                    <a:p>
                      <a:pPr algn="ctr"/>
                      <a:r>
                        <a:rPr lang="en-US" sz="1600" dirty="0" smtClean="0"/>
                        <a:t>-0.04</a:t>
                      </a:r>
                      <a:endParaRPr lang="en-US" sz="1600" dirty="0"/>
                    </a:p>
                  </a:txBody>
                  <a:tcPr/>
                </a:tc>
                <a:tc>
                  <a:txBody>
                    <a:bodyPr/>
                    <a:lstStyle/>
                    <a:p>
                      <a:pPr algn="ctr"/>
                      <a:r>
                        <a:rPr lang="en-US" sz="1600" dirty="0" smtClean="0"/>
                        <a:t>0.13</a:t>
                      </a:r>
                      <a:endParaRPr lang="en-US" sz="1600" dirty="0"/>
                    </a:p>
                  </a:txBody>
                  <a:tcPr/>
                </a:tc>
                <a:tc>
                  <a:txBody>
                    <a:bodyPr/>
                    <a:lstStyle/>
                    <a:p>
                      <a:pPr algn="ctr"/>
                      <a:r>
                        <a:rPr lang="en-US" sz="1600" dirty="0" smtClean="0"/>
                        <a:t>0.20</a:t>
                      </a:r>
                      <a:r>
                        <a:rPr lang="en-US" sz="1600" baseline="30000" dirty="0" smtClean="0"/>
                        <a:t>***</a:t>
                      </a:r>
                      <a:endParaRPr lang="en-US" sz="1600" dirty="0"/>
                    </a:p>
                  </a:txBody>
                  <a:tcPr/>
                </a:tc>
                <a:tc>
                  <a:txBody>
                    <a:bodyPr/>
                    <a:lstStyle/>
                    <a:p>
                      <a:pPr algn="ctr"/>
                      <a:r>
                        <a:rPr lang="en-US" sz="1600" dirty="0" smtClean="0"/>
                        <a:t>0.14</a:t>
                      </a:r>
                      <a:r>
                        <a:rPr lang="en-US" sz="1600" baseline="30000" dirty="0" smtClean="0"/>
                        <a:t>***</a:t>
                      </a:r>
                      <a:endParaRPr lang="en-US" sz="1600" dirty="0"/>
                    </a:p>
                  </a:txBody>
                  <a:tcPr/>
                </a:tc>
                <a:tc>
                  <a:txBody>
                    <a:bodyPr/>
                    <a:lstStyle/>
                    <a:p>
                      <a:pPr algn="ctr"/>
                      <a:r>
                        <a:rPr lang="en-US" sz="1600" dirty="0" smtClean="0"/>
                        <a:t>0.03</a:t>
                      </a:r>
                      <a:endParaRPr lang="en-US" sz="1600" dirty="0"/>
                    </a:p>
                  </a:txBody>
                  <a:tcPr/>
                </a:tc>
              </a:tr>
              <a:tr h="329184">
                <a:tc>
                  <a:txBody>
                    <a:bodyPr/>
                    <a:lstStyle/>
                    <a:p>
                      <a:endParaRPr lang="en-US" sz="160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r>
              <a:tr h="329184">
                <a:tc rowSpan="2">
                  <a:txBody>
                    <a:bodyPr/>
                    <a:lstStyle/>
                    <a:p>
                      <a:r>
                        <a:rPr lang="en-US" sz="1600" dirty="0" smtClean="0"/>
                        <a:t>HH Member Between 60 and 80</a:t>
                      </a:r>
                      <a:endParaRPr lang="en-US" sz="1600" dirty="0"/>
                    </a:p>
                  </a:txBody>
                  <a:tcPr/>
                </a:tc>
                <a:tc>
                  <a:txBody>
                    <a:bodyPr/>
                    <a:lstStyle/>
                    <a:p>
                      <a:pPr algn="ctr"/>
                      <a:r>
                        <a:rPr lang="en-US" sz="1600" dirty="0" smtClean="0"/>
                        <a:t>-0.04</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-0.06</a:t>
                      </a:r>
                      <a:r>
                        <a:rPr lang="en-US" sz="1600" baseline="30000" dirty="0" smtClean="0"/>
                        <a:t>***</a:t>
                      </a:r>
                      <a:endParaRPr lang="en-US" sz="1600" dirty="0" smtClean="0"/>
                    </a:p>
                  </a:txBody>
                  <a:tcPr/>
                </a:tc>
                <a:tc>
                  <a:txBody>
                    <a:bodyPr/>
                    <a:lstStyle/>
                    <a:p>
                      <a:pPr algn="ctr"/>
                      <a:r>
                        <a:rPr lang="en-US" sz="1600" dirty="0" smtClean="0"/>
                        <a:t>-0.06</a:t>
                      </a:r>
                      <a:endParaRPr lang="en-US" sz="1600" dirty="0"/>
                    </a:p>
                  </a:txBody>
                  <a:tcPr/>
                </a:tc>
                <a:tc>
                  <a:txBody>
                    <a:bodyPr/>
                    <a:lstStyle/>
                    <a:p>
                      <a:pPr algn="ctr"/>
                      <a:r>
                        <a:rPr lang="en-US" sz="1600" dirty="0" smtClean="0"/>
                        <a:t>-0.03</a:t>
                      </a:r>
                      <a:endParaRPr lang="en-US" sz="1600" dirty="0"/>
                    </a:p>
                  </a:txBody>
                  <a:tcPr/>
                </a:tc>
                <a:tc>
                  <a:txBody>
                    <a:bodyPr/>
                    <a:lstStyle/>
                    <a:p>
                      <a:pPr algn="ctr"/>
                      <a:r>
                        <a:rPr lang="en-US" sz="1600" dirty="0" smtClean="0"/>
                        <a:t>-0.03</a:t>
                      </a:r>
                      <a:endParaRPr lang="en-US" sz="1600" dirty="0"/>
                    </a:p>
                  </a:txBody>
                  <a:tcPr/>
                </a:tc>
                <a:tc>
                  <a:txBody>
                    <a:bodyPr/>
                    <a:lstStyle/>
                    <a:p>
                      <a:pPr algn="ctr"/>
                      <a:r>
                        <a:rPr lang="en-US" sz="1600" dirty="0" smtClean="0"/>
                        <a:t>0.01</a:t>
                      </a:r>
                      <a:endParaRPr lang="en-US" sz="1600" dirty="0"/>
                    </a:p>
                  </a:txBody>
                  <a:tcPr/>
                </a:tc>
              </a:tr>
              <a:tr h="329184">
                <a:tc vMerge="1">
                  <a:txBody>
                    <a:bodyPr/>
                    <a:lstStyle/>
                    <a:p>
                      <a:endParaRPr lang="en-US" sz="1600" dirty="0"/>
                    </a:p>
                  </a:txBody>
                  <a:tcPr/>
                </a:tc>
                <a:tc>
                  <a:txBody>
                    <a:bodyPr/>
                    <a:lstStyle/>
                    <a:p>
                      <a:pPr algn="ctr"/>
                      <a:endParaRPr lang="en-US" sz="1600"/>
                    </a:p>
                  </a:txBody>
                  <a:tcPr/>
                </a:tc>
                <a:tc>
                  <a:txBody>
                    <a:bodyPr/>
                    <a:lstStyle/>
                    <a:p>
                      <a:pPr algn="ctr"/>
                      <a:endParaRPr lang="en-US" sz="1600"/>
                    </a:p>
                  </a:txBody>
                  <a:tcPr/>
                </a:tc>
                <a:tc>
                  <a:txBody>
                    <a:bodyPr/>
                    <a:lstStyle/>
                    <a:p>
                      <a:pPr algn="ctr"/>
                      <a:endParaRPr lang="en-US" sz="1600"/>
                    </a:p>
                  </a:txBody>
                  <a:tcPr/>
                </a:tc>
                <a:tc>
                  <a:txBody>
                    <a:bodyPr/>
                    <a:lstStyle/>
                    <a:p>
                      <a:pPr algn="ctr"/>
                      <a:endParaRPr lang="en-US" sz="1600" dirty="0"/>
                    </a:p>
                  </a:txBody>
                  <a:tcPr/>
                </a:tc>
                <a:tc>
                  <a:txBody>
                    <a:bodyPr/>
                    <a:lstStyle/>
                    <a:p>
                      <a:pPr algn="ctr"/>
                      <a:endParaRPr lang="en-US" sz="1600" dirty="0"/>
                    </a:p>
                  </a:txBody>
                  <a:tcPr/>
                </a:tc>
                <a:tc>
                  <a:txBody>
                    <a:bodyPr/>
                    <a:lstStyle/>
                    <a:p>
                      <a:pPr algn="ctr"/>
                      <a:endParaRPr lang="en-US" sz="1600" dirty="0"/>
                    </a:p>
                  </a:txBody>
                  <a:tcPr/>
                </a:tc>
              </a:tr>
            </a:tbl>
          </a:graphicData>
        </a:graphic>
      </p:graphicFrame>
      <p:sp>
        <p:nvSpPr>
          <p:cNvPr id="3" name="Title 2"/>
          <p:cNvSpPr>
            <a:spLocks noGrp="1"/>
          </p:cNvSpPr>
          <p:nvPr>
            <p:ph type="title"/>
          </p:nvPr>
        </p:nvSpPr>
        <p:spPr/>
        <p:txBody>
          <a:bodyPr>
            <a:noAutofit/>
          </a:bodyPr>
          <a:lstStyle/>
          <a:p>
            <a:r>
              <a:rPr lang="en-US" sz="3200" dirty="0"/>
              <a:t>Determinants of </a:t>
            </a:r>
            <a:r>
              <a:rPr lang="en-US" sz="3200" dirty="0" smtClean="0"/>
              <a:t>employment among elderly: Regression-based </a:t>
            </a:r>
            <a:r>
              <a:rPr lang="en-US" sz="3200" dirty="0"/>
              <a:t>e</a:t>
            </a:r>
            <a:r>
              <a:rPr lang="en-US" sz="3200" dirty="0" smtClean="0"/>
              <a:t>vidence</a:t>
            </a:r>
            <a:endParaRPr lang="en-US" sz="3200" dirty="0"/>
          </a:p>
        </p:txBody>
      </p:sp>
    </p:spTree>
    <p:extLst>
      <p:ext uri="{BB962C8B-B14F-4D97-AF65-F5344CB8AC3E}">
        <p14:creationId xmlns:p14="http://schemas.microsoft.com/office/powerpoint/2010/main" val="1170352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75" y="461664"/>
            <a:ext cx="8919826" cy="757535"/>
          </a:xfrm>
        </p:spPr>
        <p:txBody>
          <a:bodyPr>
            <a:noAutofit/>
          </a:bodyPr>
          <a:lstStyle/>
          <a:p>
            <a:r>
              <a:rPr lang="en-US" sz="3200" dirty="0"/>
              <a:t>Confronting three  myths about work at older ages..</a:t>
            </a:r>
          </a:p>
        </p:txBody>
      </p:sp>
      <p:sp>
        <p:nvSpPr>
          <p:cNvPr id="3" name="Content Placeholder 2"/>
          <p:cNvSpPr>
            <a:spLocks noGrp="1"/>
          </p:cNvSpPr>
          <p:nvPr>
            <p:ph sz="quarter" idx="1"/>
          </p:nvPr>
        </p:nvSpPr>
        <p:spPr>
          <a:xfrm>
            <a:off x="71774" y="1600200"/>
            <a:ext cx="8843626" cy="5029200"/>
          </a:xfrm>
        </p:spPr>
        <p:txBody>
          <a:bodyPr>
            <a:normAutofit/>
          </a:bodyPr>
          <a:lstStyle/>
          <a:p>
            <a:pPr marL="514350" indent="-514350">
              <a:buFont typeface="+mj-lt"/>
              <a:buAutoNum type="arabicPeriod"/>
            </a:pPr>
            <a:r>
              <a:rPr lang="en-US" dirty="0" smtClean="0"/>
              <a:t>M1: Older workers do not want to work and prefer retirement – </a:t>
            </a:r>
            <a:r>
              <a:rPr lang="en-US" u="sng" dirty="0" smtClean="0"/>
              <a:t>Fact</a:t>
            </a:r>
            <a:r>
              <a:rPr lang="en-US" dirty="0" smtClean="0"/>
              <a:t>: 2/3 prefer options of gradual retirement and part time work </a:t>
            </a:r>
            <a:r>
              <a:rPr lang="en-US" sz="2600" dirty="0" smtClean="0"/>
              <a:t>(EU27, Accession countries)</a:t>
            </a:r>
          </a:p>
          <a:p>
            <a:pPr marL="514350" indent="-514350">
              <a:buFont typeface="+mj-lt"/>
              <a:buAutoNum type="arabicPeriod"/>
            </a:pPr>
            <a:r>
              <a:rPr lang="en-US" dirty="0" smtClean="0"/>
              <a:t>M2: Older workers are less productive, more difficult hires – </a:t>
            </a:r>
            <a:r>
              <a:rPr lang="en-US" u="sng" dirty="0" smtClean="0"/>
              <a:t>Mixed evidence</a:t>
            </a:r>
            <a:r>
              <a:rPr lang="en-US" dirty="0" smtClean="0"/>
              <a:t>, but policies can be put in place to alleviate lower productivity or even increase it (e.g.: age-diverse teams)</a:t>
            </a:r>
          </a:p>
          <a:p>
            <a:pPr marL="514350" indent="-514350">
              <a:buFont typeface="+mj-lt"/>
              <a:buAutoNum type="arabicPeriod"/>
            </a:pPr>
            <a:r>
              <a:rPr lang="en-US" dirty="0" smtClean="0"/>
              <a:t>M3: </a:t>
            </a:r>
            <a:r>
              <a:rPr lang="en-US" dirty="0"/>
              <a:t>L</a:t>
            </a:r>
            <a:r>
              <a:rPr lang="en-US" dirty="0" smtClean="0"/>
              <a:t>ump of labor fallacy; old workers take jobs from young – Well, it’s a </a:t>
            </a:r>
            <a:r>
              <a:rPr lang="en-US" u="sng" dirty="0" smtClean="0"/>
              <a:t>fallacy</a:t>
            </a:r>
          </a:p>
          <a:p>
            <a:pPr marL="0" indent="0">
              <a:buNone/>
            </a:pPr>
            <a:r>
              <a:rPr lang="en-US" dirty="0" smtClean="0"/>
              <a:t>But older workers do face some barriers when looking for work and in the workplace…</a:t>
            </a:r>
          </a:p>
        </p:txBody>
      </p:sp>
    </p:spTree>
    <p:extLst>
      <p:ext uri="{BB962C8B-B14F-4D97-AF65-F5344CB8AC3E}">
        <p14:creationId xmlns:p14="http://schemas.microsoft.com/office/powerpoint/2010/main" val="6027880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531371"/>
            <a:ext cx="8458200" cy="757535"/>
          </a:xfrm>
        </p:spPr>
        <p:txBody>
          <a:bodyPr>
            <a:noAutofit/>
          </a:bodyPr>
          <a:lstStyle/>
          <a:p>
            <a:pPr>
              <a:defRPr/>
            </a:pPr>
            <a:r>
              <a:rPr lang="en-US" sz="3200" dirty="0"/>
              <a:t>There are significant (perceived) barriers to employment after 55</a:t>
            </a:r>
          </a:p>
        </p:txBody>
      </p:sp>
      <p:sp>
        <p:nvSpPr>
          <p:cNvPr id="8" name="TextBox 7"/>
          <p:cNvSpPr txBox="1"/>
          <p:nvPr/>
        </p:nvSpPr>
        <p:spPr>
          <a:xfrm>
            <a:off x="457200" y="6523910"/>
            <a:ext cx="1667444" cy="246221"/>
          </a:xfrm>
          <a:prstGeom prst="rect">
            <a:avLst/>
          </a:prstGeom>
          <a:noFill/>
        </p:spPr>
        <p:txBody>
          <a:bodyPr wrap="none" rtlCol="0">
            <a:spAutoFit/>
          </a:bodyPr>
          <a:lstStyle/>
          <a:p>
            <a:r>
              <a:rPr lang="en-US" sz="1000" dirty="0" smtClean="0"/>
              <a:t>Source: </a:t>
            </a:r>
            <a:r>
              <a:rPr lang="en-US" sz="1000" dirty="0" err="1" smtClean="0"/>
              <a:t>Eurobarometer</a:t>
            </a:r>
            <a:r>
              <a:rPr lang="en-US" sz="1000" dirty="0" smtClean="0"/>
              <a:t> 2011</a:t>
            </a:r>
          </a:p>
        </p:txBody>
      </p:sp>
      <p:graphicFrame>
        <p:nvGraphicFramePr>
          <p:cNvPr id="12" name="Content Placeholder 11"/>
          <p:cNvGraphicFramePr>
            <a:graphicFrameLocks noGrp="1"/>
          </p:cNvGraphicFramePr>
          <p:nvPr>
            <p:ph sz="quarter" idx="1"/>
            <p:extLst>
              <p:ext uri="{D42A27DB-BD31-4B8C-83A1-F6EECF244321}">
                <p14:modId xmlns:p14="http://schemas.microsoft.com/office/powerpoint/2010/main" val="1251049068"/>
              </p:ext>
            </p:extLst>
          </p:nvPr>
        </p:nvGraphicFramePr>
        <p:xfrm>
          <a:off x="228600" y="1861066"/>
          <a:ext cx="8686800" cy="466284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117600" y="1326841"/>
            <a:ext cx="7391400" cy="369332"/>
          </a:xfrm>
          <a:prstGeom prst="rect">
            <a:avLst/>
          </a:prstGeom>
          <a:noFill/>
        </p:spPr>
        <p:txBody>
          <a:bodyPr wrap="square" rtlCol="0">
            <a:spAutoFit/>
          </a:bodyPr>
          <a:lstStyle/>
          <a:p>
            <a:r>
              <a:rPr lang="en-US" dirty="0"/>
              <a:t>% reporting each reason as very, fairly, not very, not at all important, 2011</a:t>
            </a:r>
          </a:p>
        </p:txBody>
      </p:sp>
    </p:spTree>
    <p:extLst>
      <p:ext uri="{BB962C8B-B14F-4D97-AF65-F5344CB8AC3E}">
        <p14:creationId xmlns:p14="http://schemas.microsoft.com/office/powerpoint/2010/main" val="28165922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228600" y="1676400"/>
            <a:ext cx="4038600" cy="4718304"/>
          </a:xfrm>
        </p:spPr>
        <p:txBody>
          <a:bodyPr>
            <a:normAutofit fontScale="70000" lnSpcReduction="20000"/>
          </a:bodyPr>
          <a:lstStyle/>
          <a:p>
            <a:pPr>
              <a:spcAft>
                <a:spcPts val="600"/>
              </a:spcAft>
            </a:pPr>
            <a:r>
              <a:rPr lang="en-US" dirty="0"/>
              <a:t>Older Workers May Exit the Labor Force if They Lack Flexibility</a:t>
            </a:r>
          </a:p>
          <a:p>
            <a:pPr>
              <a:spcAft>
                <a:spcPts val="600"/>
              </a:spcAft>
            </a:pPr>
            <a:r>
              <a:rPr lang="en-US" dirty="0"/>
              <a:t>Examine Patterns of Working Hours Across the Age Distribution</a:t>
            </a:r>
          </a:p>
          <a:p>
            <a:pPr lvl="1">
              <a:spcAft>
                <a:spcPts val="600"/>
              </a:spcAft>
            </a:pPr>
            <a:r>
              <a:rPr lang="en-US" dirty="0" smtClean="0"/>
              <a:t>If </a:t>
            </a:r>
            <a:r>
              <a:rPr lang="en-US" dirty="0"/>
              <a:t>Work Hours Conditional on Working Remain High at Older Ages, this is Consistent with Lack of </a:t>
            </a:r>
            <a:r>
              <a:rPr lang="en-US" dirty="0" smtClean="0"/>
              <a:t>Flexibility</a:t>
            </a:r>
          </a:p>
          <a:p>
            <a:pPr>
              <a:spcAft>
                <a:spcPts val="600"/>
              </a:spcAft>
            </a:pPr>
            <a:r>
              <a:rPr lang="en-US" dirty="0"/>
              <a:t>S</a:t>
            </a:r>
            <a:r>
              <a:rPr lang="en-US" dirty="0" smtClean="0"/>
              <a:t>elf-employment might be an alternative, but rates are lower in ECA than in EAP, for example</a:t>
            </a:r>
          </a:p>
          <a:p>
            <a:pPr lvl="1">
              <a:spcAft>
                <a:spcPts val="600"/>
              </a:spcAft>
            </a:pPr>
            <a:r>
              <a:rPr lang="en-US" dirty="0" smtClean="0"/>
              <a:t>Barriers to entrepreneurship (access to credit etc.)</a:t>
            </a:r>
          </a:p>
          <a:p>
            <a:pPr lvl="1">
              <a:spcAft>
                <a:spcPts val="600"/>
              </a:spcAft>
            </a:pPr>
            <a:r>
              <a:rPr lang="en-US" dirty="0" smtClean="0"/>
              <a:t>Less need (more developed pension systems)</a:t>
            </a:r>
            <a:endParaRPr lang="en-US" dirty="0"/>
          </a:p>
        </p:txBody>
      </p:sp>
      <p:sp>
        <p:nvSpPr>
          <p:cNvPr id="4" name="Title 3"/>
          <p:cNvSpPr>
            <a:spLocks noGrp="1"/>
          </p:cNvSpPr>
          <p:nvPr>
            <p:ph type="title"/>
          </p:nvPr>
        </p:nvSpPr>
        <p:spPr/>
        <p:txBody>
          <a:bodyPr>
            <a:normAutofit/>
          </a:bodyPr>
          <a:lstStyle/>
          <a:p>
            <a:r>
              <a:rPr lang="en-US" sz="3200" dirty="0"/>
              <a:t>S</a:t>
            </a:r>
            <a:r>
              <a:rPr lang="en-US" sz="3200" dirty="0" smtClean="0"/>
              <a:t>elf-employment and flexibility for older workers</a:t>
            </a:r>
            <a:endParaRPr lang="en-US" sz="3200" dirty="0"/>
          </a:p>
        </p:txBody>
      </p:sp>
      <p:pic>
        <p:nvPicPr>
          <p:cNvPr id="5" name="图片 9"/>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191000" y="1524000"/>
            <a:ext cx="4953000" cy="3855421"/>
          </a:xfrm>
          <a:prstGeom prst="rect">
            <a:avLst/>
          </a:prstGeom>
          <a:noFill/>
          <a:ln>
            <a:noFill/>
          </a:ln>
        </p:spPr>
      </p:pic>
      <p:sp>
        <p:nvSpPr>
          <p:cNvPr id="6" name="TextBox 5"/>
          <p:cNvSpPr txBox="1"/>
          <p:nvPr/>
        </p:nvSpPr>
        <p:spPr>
          <a:xfrm>
            <a:off x="5638800" y="5608022"/>
            <a:ext cx="1794979" cy="307777"/>
          </a:xfrm>
          <a:prstGeom prst="rect">
            <a:avLst/>
          </a:prstGeom>
          <a:noFill/>
        </p:spPr>
        <p:txBody>
          <a:bodyPr wrap="none" rtlCol="0">
            <a:spAutoFit/>
          </a:bodyPr>
          <a:lstStyle/>
          <a:p>
            <a:r>
              <a:rPr lang="en-US" sz="1400" dirty="0" smtClean="0"/>
              <a:t>Source: EU-LFS 2010</a:t>
            </a:r>
            <a:endParaRPr lang="en-US" sz="1400" dirty="0"/>
          </a:p>
        </p:txBody>
      </p:sp>
    </p:spTree>
    <p:extLst>
      <p:ext uri="{BB962C8B-B14F-4D97-AF65-F5344CB8AC3E}">
        <p14:creationId xmlns:p14="http://schemas.microsoft.com/office/powerpoint/2010/main" val="519325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a:defRPr/>
            </a:pPr>
            <a:r>
              <a:rPr lang="en-US" sz="3200" dirty="0" smtClean="0"/>
              <a:t>The importance of making </a:t>
            </a:r>
            <a:r>
              <a:rPr lang="en-US" sz="3200" dirty="0"/>
              <a:t>older age </a:t>
            </a:r>
            <a:r>
              <a:rPr lang="en-US" sz="3200" dirty="0" smtClean="0"/>
              <a:t>healthier</a:t>
            </a:r>
            <a:endParaRPr lang="en-US" sz="3200" dirty="0"/>
          </a:p>
        </p:txBody>
      </p:sp>
      <p:graphicFrame>
        <p:nvGraphicFramePr>
          <p:cNvPr id="15" name="Content Placeholder 14"/>
          <p:cNvGraphicFramePr>
            <a:graphicFrameLocks noGrp="1"/>
          </p:cNvGraphicFramePr>
          <p:nvPr>
            <p:ph sz="half" idx="1"/>
          </p:nvPr>
        </p:nvGraphicFramePr>
        <p:xfrm>
          <a:off x="457200" y="1673225"/>
          <a:ext cx="4038600" cy="47180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ontent Placeholder 12"/>
          <p:cNvGraphicFramePr>
            <a:graphicFrameLocks noGrp="1"/>
          </p:cNvGraphicFramePr>
          <p:nvPr>
            <p:ph sz="half" idx="2"/>
          </p:nvPr>
        </p:nvGraphicFramePr>
        <p:xfrm>
          <a:off x="4648200" y="1673225"/>
          <a:ext cx="4038600" cy="4718050"/>
        </p:xfrm>
        <a:graphic>
          <a:graphicData uri="http://schemas.openxmlformats.org/drawingml/2006/chart">
            <c:chart xmlns:c="http://schemas.openxmlformats.org/drawingml/2006/chart" xmlns:r="http://schemas.openxmlformats.org/officeDocument/2006/relationships" r:id="rId4"/>
          </a:graphicData>
        </a:graphic>
      </p:graphicFrame>
      <p:sp>
        <p:nvSpPr>
          <p:cNvPr id="17413" name="TextBox 4"/>
          <p:cNvSpPr txBox="1">
            <a:spLocks noChangeArrowheads="1"/>
          </p:cNvSpPr>
          <p:nvPr/>
        </p:nvSpPr>
        <p:spPr bwMode="auto">
          <a:xfrm>
            <a:off x="762000" y="6488113"/>
            <a:ext cx="11334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pitchFamily="34" charset="0"/>
                <a:ea typeface="ＭＳ Ｐゴシック" pitchFamily="34" charset="-128"/>
              </a:defRPr>
            </a:lvl1pPr>
            <a:lvl2pPr marL="742950" indent="-285750" eaLnBrk="0" hangingPunct="0">
              <a:defRPr sz="2000">
                <a:solidFill>
                  <a:schemeClr val="tx1"/>
                </a:solidFill>
                <a:latin typeface="Verdana" pitchFamily="34" charset="0"/>
                <a:ea typeface="ＭＳ Ｐゴシック" pitchFamily="34" charset="-128"/>
              </a:defRPr>
            </a:lvl2pPr>
            <a:lvl3pPr marL="1143000" indent="-228600" eaLnBrk="0" hangingPunct="0">
              <a:defRPr sz="2000">
                <a:solidFill>
                  <a:schemeClr val="tx1"/>
                </a:solidFill>
                <a:latin typeface="Verdana" pitchFamily="34" charset="0"/>
                <a:ea typeface="ＭＳ Ｐゴシック" pitchFamily="34" charset="-128"/>
              </a:defRPr>
            </a:lvl3pPr>
            <a:lvl4pPr marL="1600200" indent="-228600" eaLnBrk="0" hangingPunct="0">
              <a:defRPr sz="2000">
                <a:solidFill>
                  <a:schemeClr val="tx1"/>
                </a:solidFill>
                <a:latin typeface="Verdana" pitchFamily="34" charset="0"/>
                <a:ea typeface="ＭＳ Ｐゴシック" pitchFamily="34" charset="-128"/>
              </a:defRPr>
            </a:lvl4pPr>
            <a:lvl5pPr marL="2057400" indent="-228600" eaLnBrk="0" hangingPunct="0">
              <a:defRPr sz="2000">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r>
              <a:rPr lang="en-US" sz="1000"/>
              <a:t>Source: Eurostat</a:t>
            </a:r>
          </a:p>
        </p:txBody>
      </p:sp>
      <p:cxnSp>
        <p:nvCxnSpPr>
          <p:cNvPr id="9" name="Straight Arrow Connector 8"/>
          <p:cNvCxnSpPr/>
          <p:nvPr/>
        </p:nvCxnSpPr>
        <p:spPr>
          <a:xfrm>
            <a:off x="4495800" y="2286000"/>
            <a:ext cx="533400"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90453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defRPr/>
            </a:pPr>
            <a:r>
              <a:rPr lang="en-US" sz="3200" dirty="0"/>
              <a:t>Employment </a:t>
            </a:r>
            <a:r>
              <a:rPr lang="en-US" sz="3200" dirty="0" smtClean="0"/>
              <a:t>rates are higher among well-educated older workers</a:t>
            </a:r>
            <a:endParaRPr lang="en-US" sz="3200" dirty="0"/>
          </a:p>
        </p:txBody>
      </p:sp>
      <p:pic>
        <p:nvPicPr>
          <p:cNvPr id="4" name="图片 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514600"/>
            <a:ext cx="4319905" cy="3139440"/>
          </a:xfrm>
          <a:prstGeom prst="rect">
            <a:avLst/>
          </a:prstGeom>
          <a:noFill/>
          <a:ln>
            <a:noFill/>
          </a:ln>
        </p:spPr>
      </p:pic>
      <p:pic>
        <p:nvPicPr>
          <p:cNvPr id="5" name="图片 3"/>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514600"/>
            <a:ext cx="4319905" cy="3139440"/>
          </a:xfrm>
          <a:prstGeom prst="rect">
            <a:avLst/>
          </a:prstGeom>
          <a:noFill/>
          <a:ln>
            <a:noFill/>
          </a:ln>
        </p:spPr>
      </p:pic>
      <p:sp>
        <p:nvSpPr>
          <p:cNvPr id="6" name="TextBox 5"/>
          <p:cNvSpPr txBox="1"/>
          <p:nvPr/>
        </p:nvSpPr>
        <p:spPr>
          <a:xfrm>
            <a:off x="609600" y="2057400"/>
            <a:ext cx="3733800" cy="369332"/>
          </a:xfrm>
          <a:prstGeom prst="rect">
            <a:avLst/>
          </a:prstGeom>
          <a:noFill/>
        </p:spPr>
        <p:txBody>
          <a:bodyPr wrap="square" rtlCol="0">
            <a:spAutoFit/>
          </a:bodyPr>
          <a:lstStyle/>
          <a:p>
            <a:pPr algn="ctr"/>
            <a:r>
              <a:rPr lang="en-US" dirty="0" smtClean="0"/>
              <a:t>SHARE 2011</a:t>
            </a:r>
            <a:endParaRPr lang="en-US" dirty="0"/>
          </a:p>
        </p:txBody>
      </p:sp>
      <p:sp>
        <p:nvSpPr>
          <p:cNvPr id="7" name="TextBox 6"/>
          <p:cNvSpPr txBox="1"/>
          <p:nvPr/>
        </p:nvSpPr>
        <p:spPr>
          <a:xfrm>
            <a:off x="4941252" y="2078593"/>
            <a:ext cx="3733800" cy="369332"/>
          </a:xfrm>
          <a:prstGeom prst="rect">
            <a:avLst/>
          </a:prstGeom>
          <a:noFill/>
        </p:spPr>
        <p:txBody>
          <a:bodyPr wrap="square" rtlCol="0">
            <a:spAutoFit/>
          </a:bodyPr>
          <a:lstStyle/>
          <a:p>
            <a:pPr algn="ctr"/>
            <a:r>
              <a:rPr lang="en-US" dirty="0" smtClean="0"/>
              <a:t>LFS 2010</a:t>
            </a:r>
            <a:endParaRPr lang="en-US" dirty="0"/>
          </a:p>
        </p:txBody>
      </p:sp>
    </p:spTree>
    <p:extLst>
      <p:ext uri="{BB962C8B-B14F-4D97-AF65-F5344CB8AC3E}">
        <p14:creationId xmlns:p14="http://schemas.microsoft.com/office/powerpoint/2010/main" val="1978666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3200" dirty="0"/>
              <a:t>Skills development: what are the obstacles?</a:t>
            </a:r>
            <a:endParaRPr lang="en-US" sz="3200" dirty="0"/>
          </a:p>
        </p:txBody>
      </p:sp>
      <p:sp>
        <p:nvSpPr>
          <p:cNvPr id="6" name="Rounded Rectangle 5"/>
          <p:cNvSpPr/>
          <p:nvPr/>
        </p:nvSpPr>
        <p:spPr>
          <a:xfrm>
            <a:off x="609600" y="1905000"/>
            <a:ext cx="3505200" cy="118110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Information asymmetries</a:t>
            </a:r>
          </a:p>
          <a:p>
            <a:pPr algn="ctr"/>
            <a:r>
              <a:rPr lang="en-US" dirty="0" smtClean="0">
                <a:solidFill>
                  <a:schemeClr val="tx1"/>
                </a:solidFill>
              </a:rPr>
              <a:t>(availability, returns to LLL)</a:t>
            </a:r>
            <a:endParaRPr lang="en-US" dirty="0">
              <a:solidFill>
                <a:schemeClr val="tx1"/>
              </a:solidFill>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787" y="3432969"/>
            <a:ext cx="3529013" cy="120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786" y="4953000"/>
            <a:ext cx="3529014" cy="120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797150" y="3849172"/>
            <a:ext cx="3134191" cy="646331"/>
          </a:xfrm>
          <a:prstGeom prst="rect">
            <a:avLst/>
          </a:prstGeom>
        </p:spPr>
        <p:txBody>
          <a:bodyPr wrap="none">
            <a:spAutoFit/>
          </a:bodyPr>
          <a:lstStyle/>
          <a:p>
            <a:r>
              <a:rPr lang="en-US" b="1" dirty="0" smtClean="0"/>
              <a:t>Lack of capacity</a:t>
            </a:r>
          </a:p>
          <a:p>
            <a:r>
              <a:rPr lang="en-US" dirty="0" smtClean="0"/>
              <a:t>(SMEs, managerial capacity)</a:t>
            </a:r>
            <a:endParaRPr lang="en-US" dirty="0"/>
          </a:p>
        </p:txBody>
      </p:sp>
      <p:sp>
        <p:nvSpPr>
          <p:cNvPr id="9" name="Rectangle 8"/>
          <p:cNvSpPr/>
          <p:nvPr/>
        </p:nvSpPr>
        <p:spPr>
          <a:xfrm>
            <a:off x="825905" y="5369203"/>
            <a:ext cx="2185214" cy="646331"/>
          </a:xfrm>
          <a:prstGeom prst="rect">
            <a:avLst/>
          </a:prstGeom>
        </p:spPr>
        <p:txBody>
          <a:bodyPr wrap="none">
            <a:spAutoFit/>
          </a:bodyPr>
          <a:lstStyle/>
          <a:p>
            <a:r>
              <a:rPr lang="en-US" b="1" dirty="0" smtClean="0"/>
              <a:t>Lack of incentives</a:t>
            </a:r>
          </a:p>
          <a:p>
            <a:r>
              <a:rPr lang="en-US" dirty="0" smtClean="0"/>
              <a:t>(externalities)</a:t>
            </a:r>
            <a:endParaRPr lang="en-US" dirty="0"/>
          </a:p>
        </p:txBody>
      </p:sp>
      <p:sp>
        <p:nvSpPr>
          <p:cNvPr id="16" name="Right Arrow 15"/>
          <p:cNvSpPr/>
          <p:nvPr/>
        </p:nvSpPr>
        <p:spPr>
          <a:xfrm>
            <a:off x="4844796" y="386899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4572000" y="1905000"/>
            <a:ext cx="762000" cy="42497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smtClean="0">
                <a:solidFill>
                  <a:schemeClr val="tx1"/>
                </a:solidFill>
              </a:rPr>
              <a:t>Government Role</a:t>
            </a:r>
            <a:endParaRPr lang="en-US" b="1" dirty="0">
              <a:solidFill>
                <a:schemeClr val="tx1"/>
              </a:solidFill>
            </a:endParaRPr>
          </a:p>
        </p:txBody>
      </p:sp>
      <p:sp>
        <p:nvSpPr>
          <p:cNvPr id="19" name="Rounded Rectangle 18"/>
          <p:cNvSpPr/>
          <p:nvPr/>
        </p:nvSpPr>
        <p:spPr>
          <a:xfrm>
            <a:off x="6172200" y="1905000"/>
            <a:ext cx="2362200" cy="4249738"/>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Improve information flows:</a:t>
            </a:r>
          </a:p>
          <a:p>
            <a:pPr algn="ctr"/>
            <a:endParaRPr lang="en-US" b="1" dirty="0" smtClean="0">
              <a:solidFill>
                <a:schemeClr val="tx1"/>
              </a:solidFill>
            </a:endParaRPr>
          </a:p>
          <a:p>
            <a:pPr algn="ctr"/>
            <a:r>
              <a:rPr lang="en-US" dirty="0" smtClean="0">
                <a:solidFill>
                  <a:schemeClr val="tx1"/>
                </a:solidFill>
              </a:rPr>
              <a:t>employees/employer councils</a:t>
            </a:r>
          </a:p>
          <a:p>
            <a:pPr algn="ctr"/>
            <a:r>
              <a:rPr lang="en-US" dirty="0" smtClean="0">
                <a:solidFill>
                  <a:schemeClr val="tx1"/>
                </a:solidFill>
              </a:rPr>
              <a:t>Certification and qualification</a:t>
            </a:r>
          </a:p>
          <a:p>
            <a:pPr algn="ctr"/>
            <a:endParaRPr lang="en-US" dirty="0">
              <a:solidFill>
                <a:schemeClr val="tx1"/>
              </a:solidFill>
            </a:endParaRPr>
          </a:p>
          <a:p>
            <a:pPr algn="ctr"/>
            <a:r>
              <a:rPr lang="en-US" b="1" dirty="0" smtClean="0">
                <a:solidFill>
                  <a:schemeClr val="tx1"/>
                </a:solidFill>
              </a:rPr>
              <a:t>Financing:</a:t>
            </a:r>
          </a:p>
          <a:p>
            <a:pPr algn="ctr"/>
            <a:r>
              <a:rPr lang="en-US" dirty="0" smtClean="0">
                <a:solidFill>
                  <a:schemeClr val="tx1"/>
                </a:solidFill>
              </a:rPr>
              <a:t>Tax</a:t>
            </a:r>
          </a:p>
          <a:p>
            <a:pPr algn="ctr"/>
            <a:r>
              <a:rPr lang="en-US" dirty="0" smtClean="0">
                <a:solidFill>
                  <a:schemeClr val="tx1"/>
                </a:solidFill>
              </a:rPr>
              <a:t>grants</a:t>
            </a:r>
            <a:endParaRPr lang="en-US" dirty="0">
              <a:solidFill>
                <a:schemeClr val="tx1"/>
              </a:solidFill>
            </a:endParaRPr>
          </a:p>
        </p:txBody>
      </p:sp>
    </p:spTree>
    <p:extLst>
      <p:ext uri="{BB962C8B-B14F-4D97-AF65-F5344CB8AC3E}">
        <p14:creationId xmlns:p14="http://schemas.microsoft.com/office/powerpoint/2010/main" val="42175048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1000"/>
            <a:ext cx="9067800" cy="1371600"/>
          </a:xfrm>
        </p:spPr>
        <p:txBody>
          <a:bodyPr>
            <a:noAutofit/>
          </a:bodyPr>
          <a:lstStyle/>
          <a:p>
            <a:r>
              <a:rPr lang="en-US" sz="3200" dirty="0" smtClean="0"/>
              <a:t>Continuing to learn: Can adult learning programs help workers gain skills demanded in a fast-changing labor market?</a:t>
            </a:r>
            <a:endParaRPr lang="en-US" sz="3200" dirty="0"/>
          </a:p>
        </p:txBody>
      </p:sp>
      <p:sp>
        <p:nvSpPr>
          <p:cNvPr id="3" name="Content Placeholder 2"/>
          <p:cNvSpPr>
            <a:spLocks noGrp="1"/>
          </p:cNvSpPr>
          <p:nvPr>
            <p:ph sz="quarter" idx="1"/>
          </p:nvPr>
        </p:nvSpPr>
        <p:spPr>
          <a:xfrm>
            <a:off x="152400" y="1828800"/>
            <a:ext cx="2971800" cy="4782979"/>
          </a:xfrm>
        </p:spPr>
        <p:style>
          <a:lnRef idx="2">
            <a:schemeClr val="dk1"/>
          </a:lnRef>
          <a:fillRef idx="1">
            <a:schemeClr val="lt1"/>
          </a:fillRef>
          <a:effectRef idx="0">
            <a:schemeClr val="dk1"/>
          </a:effectRef>
          <a:fontRef idx="minor">
            <a:schemeClr val="dk1"/>
          </a:fontRef>
        </p:style>
        <p:txBody>
          <a:bodyPr>
            <a:normAutofit/>
          </a:bodyPr>
          <a:lstStyle/>
          <a:p>
            <a:pPr lvl="1"/>
            <a:r>
              <a:rPr lang="en-US" sz="2400" dirty="0" smtClean="0"/>
              <a:t>Participation in learning of older workers is low</a:t>
            </a:r>
          </a:p>
          <a:p>
            <a:pPr lvl="1"/>
            <a:r>
              <a:rPr lang="en-US" sz="2400" dirty="0" smtClean="0"/>
              <a:t>Low quality of adult training programs? </a:t>
            </a:r>
          </a:p>
          <a:p>
            <a:pPr lvl="1"/>
            <a:r>
              <a:rPr lang="en-US" sz="2400" dirty="0" smtClean="0"/>
              <a:t>In general, younger workers with higher levels of formal education benefit more</a:t>
            </a:r>
          </a:p>
          <a:p>
            <a:endParaRPr lang="en-US" sz="1100" dirty="0" smtClean="0"/>
          </a:p>
          <a:p>
            <a:pPr lvl="1"/>
            <a:endParaRPr lang="en-US" sz="2800" dirty="0" smtClean="0"/>
          </a:p>
          <a:p>
            <a:endParaRPr lang="en-US" sz="2400" dirty="0" smtClean="0"/>
          </a:p>
        </p:txBody>
      </p:sp>
      <p:sp>
        <p:nvSpPr>
          <p:cNvPr id="7" name="TextBox 6"/>
          <p:cNvSpPr txBox="1"/>
          <p:nvPr/>
        </p:nvSpPr>
        <p:spPr>
          <a:xfrm>
            <a:off x="3381233" y="5867400"/>
            <a:ext cx="994183" cy="246221"/>
          </a:xfrm>
          <a:prstGeom prst="rect">
            <a:avLst/>
          </a:prstGeom>
          <a:noFill/>
        </p:spPr>
        <p:txBody>
          <a:bodyPr wrap="none" rtlCol="0">
            <a:spAutoFit/>
          </a:bodyPr>
          <a:lstStyle/>
          <a:p>
            <a:r>
              <a:rPr lang="en-US" sz="1000" dirty="0" smtClean="0"/>
              <a:t>Source: Eurostat</a:t>
            </a:r>
          </a:p>
        </p:txBody>
      </p:sp>
      <p:graphicFrame>
        <p:nvGraphicFramePr>
          <p:cNvPr id="8" name="Chart 7"/>
          <p:cNvGraphicFramePr>
            <a:graphicFrameLocks/>
          </p:cNvGraphicFramePr>
          <p:nvPr>
            <p:extLst>
              <p:ext uri="{D42A27DB-BD31-4B8C-83A1-F6EECF244321}">
                <p14:modId xmlns:p14="http://schemas.microsoft.com/office/powerpoint/2010/main" val="974092132"/>
              </p:ext>
            </p:extLst>
          </p:nvPr>
        </p:nvGraphicFramePr>
        <p:xfrm>
          <a:off x="3200400" y="1676400"/>
          <a:ext cx="5748338"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490255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US" dirty="0" smtClean="0"/>
              <a:t>Little evidence so far on what interventions work</a:t>
            </a:r>
          </a:p>
          <a:p>
            <a:pPr lvl="1"/>
            <a:r>
              <a:rPr lang="en-US" dirty="0" smtClean="0"/>
              <a:t>Example of intervention in Dominican Republic: life-skills training had a positive treatment effect for young adults, additional technical training did not increase the treatment effect</a:t>
            </a:r>
          </a:p>
          <a:p>
            <a:r>
              <a:rPr lang="en-US" dirty="0" smtClean="0"/>
              <a:t>STEP skills measurement surveys (cognitive and non-cognitive) in Armenia, Georgia and Macedonia are becoming available.</a:t>
            </a:r>
          </a:p>
          <a:p>
            <a:pPr lvl="1"/>
            <a:r>
              <a:rPr lang="en-US" dirty="0" smtClean="0"/>
              <a:t>Unable to examine differences across cohorts over time, but</a:t>
            </a:r>
          </a:p>
          <a:p>
            <a:pPr lvl="1"/>
            <a:r>
              <a:rPr lang="en-US" dirty="0" smtClean="0"/>
              <a:t>We can compare cognitive and non-cognitive skills across age cohorts…and this may provide some insight into comparisons between current and future older workers.</a:t>
            </a:r>
          </a:p>
          <a:p>
            <a:r>
              <a:rPr lang="en-US" dirty="0" smtClean="0"/>
              <a:t>Preliminary results not very surprising</a:t>
            </a:r>
          </a:p>
          <a:p>
            <a:pPr lvl="1"/>
            <a:r>
              <a:rPr lang="en-US" dirty="0" smtClean="0"/>
              <a:t>Older workers use cognitive skills (reading, writing, numeracy) less intensive than younger workers</a:t>
            </a:r>
          </a:p>
          <a:p>
            <a:pPr lvl="1"/>
            <a:r>
              <a:rPr lang="en-US" dirty="0" smtClean="0"/>
              <a:t>Older workers use less technical computer skills</a:t>
            </a:r>
          </a:p>
          <a:p>
            <a:pPr lvl="1"/>
            <a:r>
              <a:rPr lang="en-US" dirty="0" smtClean="0"/>
              <a:t>In terms of non-cognitive skills, younger workers appear more open, extrovert, and less hostile, but have less grit, decisiveness, and conscientiousness </a:t>
            </a:r>
          </a:p>
          <a:p>
            <a:pPr lvl="1"/>
            <a:r>
              <a:rPr lang="en-US" dirty="0" smtClean="0"/>
              <a:t>Older workers have a better ability to mange conflict and mediate within teams</a:t>
            </a:r>
          </a:p>
          <a:p>
            <a:pPr lvl="1"/>
            <a:endParaRPr lang="en-US" dirty="0" smtClean="0"/>
          </a:p>
          <a:p>
            <a:pPr lvl="1"/>
            <a:endParaRPr lang="en-US" dirty="0"/>
          </a:p>
        </p:txBody>
      </p:sp>
      <p:sp>
        <p:nvSpPr>
          <p:cNvPr id="2" name="Title 1"/>
          <p:cNvSpPr>
            <a:spLocks noGrp="1"/>
          </p:cNvSpPr>
          <p:nvPr>
            <p:ph type="title"/>
          </p:nvPr>
        </p:nvSpPr>
        <p:spPr/>
        <p:txBody>
          <a:bodyPr>
            <a:normAutofit/>
          </a:bodyPr>
          <a:lstStyle/>
          <a:p>
            <a:r>
              <a:rPr lang="en-US" sz="3200" dirty="0" smtClean="0"/>
              <a:t>Skills development: some existing evidence</a:t>
            </a:r>
            <a:endParaRPr lang="en-US" sz="3200" dirty="0"/>
          </a:p>
        </p:txBody>
      </p:sp>
    </p:spTree>
    <p:extLst>
      <p:ext uri="{BB962C8B-B14F-4D97-AF65-F5344CB8AC3E}">
        <p14:creationId xmlns:p14="http://schemas.microsoft.com/office/powerpoint/2010/main" val="12339693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sz="3200" dirty="0"/>
              <a:t>Pension </a:t>
            </a:r>
            <a:r>
              <a:rPr lang="en-US" sz="3200" dirty="0" smtClean="0"/>
              <a:t>systems may create incentives to exit the labor force at relatively young ages</a:t>
            </a:r>
            <a:endParaRPr lang="en-US" sz="3200" dirty="0"/>
          </a:p>
        </p:txBody>
      </p:sp>
      <p:sp>
        <p:nvSpPr>
          <p:cNvPr id="3" name="Content Placeholder 2"/>
          <p:cNvSpPr>
            <a:spLocks noGrp="1"/>
          </p:cNvSpPr>
          <p:nvPr>
            <p:ph sz="quarter" idx="1"/>
          </p:nvPr>
        </p:nvSpPr>
        <p:spPr/>
        <p:txBody>
          <a:bodyPr>
            <a:normAutofit/>
          </a:bodyPr>
          <a:lstStyle/>
          <a:p>
            <a:r>
              <a:rPr lang="en-US" dirty="0" smtClean="0"/>
              <a:t>Pension system design may create disincentives to work later in life</a:t>
            </a:r>
          </a:p>
          <a:p>
            <a:r>
              <a:rPr lang="en-US" dirty="0" smtClean="0"/>
              <a:t>When do workers choose to retire? Potential importance of phasing out early retirement</a:t>
            </a:r>
          </a:p>
          <a:p>
            <a:r>
              <a:rPr lang="en-US" dirty="0" smtClean="0"/>
              <a:t>Will workers respond to pension (social security) reform?</a:t>
            </a:r>
          </a:p>
          <a:p>
            <a:pPr lvl="1"/>
            <a:r>
              <a:rPr lang="en-US" dirty="0" err="1" smtClean="0"/>
              <a:t>Liebman</a:t>
            </a:r>
            <a:r>
              <a:rPr lang="en-US" dirty="0" smtClean="0"/>
              <a:t> and </a:t>
            </a:r>
            <a:r>
              <a:rPr lang="en-US" dirty="0" err="1" smtClean="0"/>
              <a:t>Luttmer</a:t>
            </a:r>
            <a:r>
              <a:rPr lang="en-US" dirty="0" smtClean="0"/>
              <a:t> (2011) </a:t>
            </a:r>
            <a:r>
              <a:rPr lang="en-US" dirty="0" err="1" smtClean="0"/>
              <a:t>vs</a:t>
            </a:r>
            <a:r>
              <a:rPr lang="en-US" dirty="0" smtClean="0"/>
              <a:t> </a:t>
            </a:r>
            <a:r>
              <a:rPr lang="en-US" dirty="0" err="1" smtClean="0"/>
              <a:t>Shoven</a:t>
            </a:r>
            <a:r>
              <a:rPr lang="en-US" dirty="0" smtClean="0"/>
              <a:t> (2013)</a:t>
            </a:r>
          </a:p>
          <a:p>
            <a:pPr lvl="1"/>
            <a:r>
              <a:rPr lang="en-US" dirty="0" smtClean="0"/>
              <a:t>Both agree that people respond to information and training…</a:t>
            </a:r>
          </a:p>
          <a:p>
            <a:endParaRPr lang="en-US" dirty="0" smtClean="0"/>
          </a:p>
          <a:p>
            <a:endParaRPr lang="en-US" dirty="0"/>
          </a:p>
        </p:txBody>
      </p:sp>
    </p:spTree>
    <p:extLst>
      <p:ext uri="{BB962C8B-B14F-4D97-AF65-F5344CB8AC3E}">
        <p14:creationId xmlns:p14="http://schemas.microsoft.com/office/powerpoint/2010/main" val="4154230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1719070"/>
            <a:ext cx="8407893" cy="4681729"/>
          </a:xfrm>
        </p:spPr>
        <p:txBody>
          <a:bodyPr>
            <a:normAutofit fontScale="92500" lnSpcReduction="10000"/>
          </a:bodyPr>
          <a:lstStyle/>
          <a:p>
            <a:pPr marL="400050" lvl="1" indent="0">
              <a:buNone/>
            </a:pPr>
            <a:r>
              <a:rPr lang="en-US" sz="2400" dirty="0" smtClean="0"/>
              <a:t>1. </a:t>
            </a:r>
            <a:r>
              <a:rPr lang="en-US" sz="2800" dirty="0" smtClean="0"/>
              <a:t>More work, </a:t>
            </a:r>
            <a:r>
              <a:rPr lang="en-US" sz="2800" dirty="0"/>
              <a:t>less </a:t>
            </a:r>
            <a:r>
              <a:rPr lang="en-US" sz="2800" dirty="0" smtClean="0"/>
              <a:t>inactivity</a:t>
            </a:r>
            <a:endParaRPr lang="en-US" sz="2800" dirty="0"/>
          </a:p>
          <a:p>
            <a:pPr marL="800100" lvl="2" indent="0">
              <a:buNone/>
            </a:pPr>
            <a:r>
              <a:rPr lang="en-US" sz="2000" dirty="0" smtClean="0">
                <a:solidFill>
                  <a:srgbClr val="3B40FB"/>
                </a:solidFill>
              </a:rPr>
              <a:t>Activate the reserve</a:t>
            </a:r>
          </a:p>
          <a:p>
            <a:pPr marL="1588770" lvl="3" indent="-514350">
              <a:spcBef>
                <a:spcPts val="0"/>
              </a:spcBef>
            </a:pPr>
            <a:r>
              <a:rPr lang="en-US" sz="2000" dirty="0" smtClean="0"/>
              <a:t>(Faster school-to-work transition)</a:t>
            </a:r>
          </a:p>
          <a:p>
            <a:pPr marL="1588770" lvl="3" indent="-514350">
              <a:spcBef>
                <a:spcPts val="0"/>
              </a:spcBef>
            </a:pPr>
            <a:r>
              <a:rPr lang="en-US" sz="2000" dirty="0" smtClean="0"/>
              <a:t>Reconcile career and fertility goals for families (affordable childcare services, work-compatible maternity leave and child benefits)</a:t>
            </a:r>
          </a:p>
          <a:p>
            <a:pPr marL="1588770" lvl="3" indent="-514350">
              <a:spcBef>
                <a:spcPts val="0"/>
              </a:spcBef>
            </a:pPr>
            <a:r>
              <a:rPr lang="en-US" sz="2000" dirty="0" smtClean="0"/>
              <a:t>Bring the low-skilled inactive into part-time jobs (reform tax-benefit systems to encourage mini-jobs, encourage part-time work)</a:t>
            </a:r>
          </a:p>
          <a:p>
            <a:pPr marL="1588770" lvl="3" indent="-514350">
              <a:spcBef>
                <a:spcPts val="0"/>
              </a:spcBef>
            </a:pPr>
            <a:r>
              <a:rPr lang="en-US" sz="2000" dirty="0" smtClean="0"/>
              <a:t>Facilitate transitions to new employment for older workers who are displaced</a:t>
            </a:r>
          </a:p>
          <a:p>
            <a:pPr marL="800100" lvl="2" indent="0">
              <a:buNone/>
            </a:pPr>
            <a:r>
              <a:rPr lang="en-US" sz="2000" dirty="0">
                <a:solidFill>
                  <a:srgbClr val="3B40FB"/>
                </a:solidFill>
              </a:rPr>
              <a:t>Extend </a:t>
            </a:r>
            <a:r>
              <a:rPr lang="en-US" sz="2000" dirty="0" smtClean="0">
                <a:solidFill>
                  <a:srgbClr val="3B40FB"/>
                </a:solidFill>
              </a:rPr>
              <a:t>working </a:t>
            </a:r>
            <a:r>
              <a:rPr lang="en-US" sz="2000" dirty="0">
                <a:solidFill>
                  <a:srgbClr val="3B40FB"/>
                </a:solidFill>
              </a:rPr>
              <a:t>lives</a:t>
            </a:r>
          </a:p>
          <a:p>
            <a:pPr marL="1588770" lvl="3" indent="-514350">
              <a:spcBef>
                <a:spcPts val="0"/>
              </a:spcBef>
            </a:pPr>
            <a:r>
              <a:rPr lang="en-US" sz="2000" dirty="0"/>
              <a:t>Alter tax-benefit incentives and other determinates of retirement decisions</a:t>
            </a:r>
          </a:p>
          <a:p>
            <a:pPr marL="1588770" lvl="3" indent="-514350">
              <a:spcBef>
                <a:spcPts val="0"/>
              </a:spcBef>
            </a:pPr>
            <a:r>
              <a:rPr lang="en-US" sz="2000" dirty="0"/>
              <a:t>Reform wage-setting institutions to decrease seniority wages </a:t>
            </a:r>
          </a:p>
          <a:p>
            <a:pPr marL="1588770" lvl="3" indent="-514350">
              <a:spcBef>
                <a:spcPts val="0"/>
              </a:spcBef>
            </a:pPr>
            <a:r>
              <a:rPr lang="en-US" sz="2000" dirty="0"/>
              <a:t>Allow for bridging pensions</a:t>
            </a:r>
          </a:p>
        </p:txBody>
      </p:sp>
      <p:sp>
        <p:nvSpPr>
          <p:cNvPr id="2" name="Title 1"/>
          <p:cNvSpPr>
            <a:spLocks noGrp="1"/>
          </p:cNvSpPr>
          <p:nvPr>
            <p:ph type="title"/>
          </p:nvPr>
        </p:nvSpPr>
        <p:spPr/>
        <p:txBody>
          <a:bodyPr>
            <a:noAutofit/>
          </a:bodyPr>
          <a:lstStyle/>
          <a:p>
            <a:r>
              <a:rPr lang="en-US" sz="3600" u="sng" dirty="0"/>
              <a:t>Active </a:t>
            </a:r>
            <a:r>
              <a:rPr lang="en-US" sz="3600" u="sng" dirty="0" smtClean="0"/>
              <a:t>Aging</a:t>
            </a:r>
            <a:r>
              <a:rPr lang="en-US" sz="3600" u="sng" dirty="0"/>
              <a:t>:</a:t>
            </a:r>
            <a:r>
              <a:rPr lang="en-US" sz="3600" dirty="0"/>
              <a:t> </a:t>
            </a:r>
            <a:r>
              <a:rPr lang="en-US" sz="3600" dirty="0" smtClean="0"/>
              <a:t>How To Ensure It?</a:t>
            </a:r>
            <a:endParaRPr lang="en-US" sz="3600" dirty="0"/>
          </a:p>
        </p:txBody>
      </p:sp>
    </p:spTree>
    <p:extLst>
      <p:ext uri="{BB962C8B-B14F-4D97-AF65-F5344CB8AC3E}">
        <p14:creationId xmlns:p14="http://schemas.microsoft.com/office/powerpoint/2010/main" val="23338420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763000" cy="990600"/>
          </a:xfrm>
        </p:spPr>
        <p:txBody>
          <a:bodyPr>
            <a:noAutofit/>
          </a:bodyPr>
          <a:lstStyle/>
          <a:p>
            <a:pPr>
              <a:defRPr/>
            </a:pPr>
            <a:r>
              <a:rPr lang="en-US" sz="3200" dirty="0" smtClean="0"/>
              <a:t>Welfare systems may create disincentives to work</a:t>
            </a:r>
            <a:endParaRPr lang="en-US" sz="3200" dirty="0"/>
          </a:p>
        </p:txBody>
      </p:sp>
      <p:sp>
        <p:nvSpPr>
          <p:cNvPr id="3" name="Content Placeholder 2"/>
          <p:cNvSpPr>
            <a:spLocks noGrp="1"/>
          </p:cNvSpPr>
          <p:nvPr>
            <p:ph sz="quarter" idx="1"/>
          </p:nvPr>
        </p:nvSpPr>
        <p:spPr>
          <a:xfrm>
            <a:off x="0" y="1524000"/>
            <a:ext cx="3733800" cy="5181600"/>
          </a:xfrm>
        </p:spPr>
        <p:txBody>
          <a:bodyPr>
            <a:normAutofit fontScale="55000" lnSpcReduction="20000"/>
          </a:bodyPr>
          <a:lstStyle/>
          <a:p>
            <a:r>
              <a:rPr lang="en-US" sz="3300" dirty="0" smtClean="0"/>
              <a:t>Welfare systems undermine work incentives,, especially for low-wage earners. High labor taxation and benefits design (e.g. eligibility criteria) often explicitly ban, penalize or limit work. </a:t>
            </a:r>
          </a:p>
          <a:p>
            <a:pPr marL="320040" lvl="1" indent="-320040">
              <a:spcBef>
                <a:spcPts val="700"/>
              </a:spcBef>
              <a:buClr>
                <a:schemeClr val="accent2"/>
              </a:buClr>
              <a:buSzPct val="60000"/>
              <a:buFont typeface="Wingdings"/>
              <a:buChar char=""/>
            </a:pPr>
            <a:r>
              <a:rPr lang="en-US" sz="3300" dirty="0" smtClean="0"/>
              <a:t>And barriers for vulnerable groups. Women, youth, older workers, and Roma tend to face multiple disadvantages –e.g. social norms, child-care, information and networks (to find jobs), labor regulations (insider-outsider, preventing flex work arrangements).</a:t>
            </a:r>
          </a:p>
          <a:p>
            <a:pPr marL="320040" lvl="1" indent="-320040">
              <a:spcBef>
                <a:spcPts val="700"/>
              </a:spcBef>
              <a:buClr>
                <a:schemeClr val="accent2"/>
              </a:buClr>
              <a:buSzPct val="60000"/>
              <a:buFont typeface="Wingdings"/>
              <a:buChar char=""/>
            </a:pPr>
            <a:r>
              <a:rPr lang="en-US" sz="3300" dirty="0" smtClean="0"/>
              <a:t>In some countries (e.g. CIS), safety nets do not provide adequate protection and they are tied to residence location: complicates labor reallocation. </a:t>
            </a:r>
          </a:p>
          <a:p>
            <a:endParaRPr lang="en-US" sz="1100" dirty="0" smtClean="0"/>
          </a:p>
          <a:p>
            <a:pPr lvl="1"/>
            <a:endParaRPr lang="en-US" sz="2800" dirty="0" smtClean="0"/>
          </a:p>
          <a:p>
            <a:endParaRPr lang="en-US" sz="2400" dirty="0" smtClean="0"/>
          </a:p>
        </p:txBody>
      </p:sp>
      <p:graphicFrame>
        <p:nvGraphicFramePr>
          <p:cNvPr id="5" name="Content Placeholder 9"/>
          <p:cNvGraphicFramePr>
            <a:graphicFrameLocks/>
          </p:cNvGraphicFramePr>
          <p:nvPr/>
        </p:nvGraphicFramePr>
        <p:xfrm>
          <a:off x="3886200" y="1600200"/>
          <a:ext cx="5029200" cy="47244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114800" y="6400800"/>
            <a:ext cx="1914307" cy="246221"/>
          </a:xfrm>
          <a:prstGeom prst="rect">
            <a:avLst/>
          </a:prstGeom>
          <a:noFill/>
        </p:spPr>
        <p:txBody>
          <a:bodyPr wrap="none" rtlCol="0">
            <a:spAutoFit/>
          </a:bodyPr>
          <a:lstStyle/>
          <a:p>
            <a:r>
              <a:rPr lang="en-US" sz="1000" dirty="0" smtClean="0"/>
              <a:t>Source: </a:t>
            </a:r>
            <a:r>
              <a:rPr lang="en-US" sz="1000" dirty="0" err="1" smtClean="0"/>
              <a:t>Koettl</a:t>
            </a:r>
            <a:r>
              <a:rPr lang="en-US" sz="1000" dirty="0" smtClean="0"/>
              <a:t> and Weber (2012)</a:t>
            </a:r>
          </a:p>
        </p:txBody>
      </p:sp>
    </p:spTree>
    <p:extLst>
      <p:ext uri="{BB962C8B-B14F-4D97-AF65-F5344CB8AC3E}">
        <p14:creationId xmlns:p14="http://schemas.microsoft.com/office/powerpoint/2010/main" val="20044328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p:txBody>
          <a:bodyPr/>
          <a:lstStyle/>
          <a:p>
            <a:r>
              <a:rPr lang="en-US" sz="4400" dirty="0" smtClean="0"/>
              <a:t>An active aging framework</a:t>
            </a:r>
            <a:endParaRPr lang="en-US" sz="4400" dirty="0"/>
          </a:p>
        </p:txBody>
      </p:sp>
      <p:sp>
        <p:nvSpPr>
          <p:cNvPr id="11" name="Subtitle 10"/>
          <p:cNvSpPr>
            <a:spLocks noGrp="1"/>
          </p:cNvSpPr>
          <p:nvPr>
            <p:ph type="subTitle" idx="1"/>
          </p:nvPr>
        </p:nvSpPr>
        <p:spPr/>
        <p:txBody>
          <a:bodyPr/>
          <a:lstStyle/>
          <a:p>
            <a:r>
              <a:rPr lang="en-US" dirty="0"/>
              <a:t>Building Human Capital to Take Advantage </a:t>
            </a:r>
            <a:r>
              <a:rPr lang="en-US" dirty="0" smtClean="0"/>
              <a:t>of Increased Longevity</a:t>
            </a:r>
            <a:endParaRPr lang="en-US" dirty="0"/>
          </a:p>
        </p:txBody>
      </p:sp>
    </p:spTree>
    <p:extLst>
      <p:ext uri="{BB962C8B-B14F-4D97-AF65-F5344CB8AC3E}">
        <p14:creationId xmlns:p14="http://schemas.microsoft.com/office/powerpoint/2010/main" val="35426398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Profiling the older population</a:t>
            </a:r>
            <a:endParaRPr lang="en-US" sz="3200" dirty="0"/>
          </a:p>
        </p:txBody>
      </p:sp>
      <p:sp>
        <p:nvSpPr>
          <p:cNvPr id="3" name="Content Placeholder 2"/>
          <p:cNvSpPr>
            <a:spLocks noGrp="1"/>
          </p:cNvSpPr>
          <p:nvPr>
            <p:ph idx="1"/>
          </p:nvPr>
        </p:nvSpPr>
        <p:spPr/>
        <p:txBody>
          <a:bodyPr>
            <a:normAutofit fontScale="92500" lnSpcReduction="10000"/>
          </a:bodyPr>
          <a:lstStyle/>
          <a:p>
            <a:r>
              <a:rPr lang="en-US" sz="2800" b="1" dirty="0" smtClean="0"/>
              <a:t>Question</a:t>
            </a:r>
            <a:r>
              <a:rPr lang="en-US" sz="2800" dirty="0" smtClean="0"/>
              <a:t>: What are the main challenges facing the older population? How are these likely to emerge?</a:t>
            </a:r>
          </a:p>
          <a:p>
            <a:pPr marL="274320" lvl="1" indent="0">
              <a:buNone/>
            </a:pPr>
            <a:r>
              <a:rPr lang="en-US" dirty="0" smtClean="0"/>
              <a:t>Profile </a:t>
            </a:r>
            <a:r>
              <a:rPr lang="en-US" dirty="0"/>
              <a:t>of the elderly population </a:t>
            </a:r>
            <a:endParaRPr lang="en-US" dirty="0" smtClean="0"/>
          </a:p>
          <a:p>
            <a:pPr lvl="1"/>
            <a:r>
              <a:rPr lang="en-US" dirty="0" smtClean="0"/>
              <a:t>Economic </a:t>
            </a:r>
            <a:r>
              <a:rPr lang="en-US" dirty="0"/>
              <a:t>activity, level of education, </a:t>
            </a:r>
            <a:r>
              <a:rPr lang="en-US" dirty="0" smtClean="0"/>
              <a:t>health (including disability and population </a:t>
            </a:r>
            <a:r>
              <a:rPr lang="en-US" dirty="0"/>
              <a:t>aged 50 and over with professional-related diseases and health problems due to accidents in </a:t>
            </a:r>
            <a:r>
              <a:rPr lang="en-US" dirty="0" smtClean="0"/>
              <a:t>workplaces) and others </a:t>
            </a:r>
          </a:p>
          <a:p>
            <a:pPr lvl="1"/>
            <a:r>
              <a:rPr lang="en-US" dirty="0" smtClean="0"/>
              <a:t>Labor </a:t>
            </a:r>
            <a:r>
              <a:rPr lang="en-US" dirty="0"/>
              <a:t>market participation characteristics including job </a:t>
            </a:r>
            <a:r>
              <a:rPr lang="en-US" dirty="0" smtClean="0"/>
              <a:t>quality</a:t>
            </a:r>
          </a:p>
          <a:p>
            <a:pPr lvl="1"/>
            <a:r>
              <a:rPr lang="en-US" dirty="0" smtClean="0"/>
              <a:t>Differences across genders and socioeconomic groups</a:t>
            </a:r>
          </a:p>
          <a:p>
            <a:pPr lvl="1"/>
            <a:r>
              <a:rPr lang="en-US" dirty="0" smtClean="0"/>
              <a:t>Compare </a:t>
            </a:r>
            <a:r>
              <a:rPr lang="en-US" dirty="0"/>
              <a:t>and contrast the different age cohorts to identify cohort effects—this will enable us to determine whether future older age groups will be in a better situation that the current groups of the population aged 50 and </a:t>
            </a:r>
            <a:r>
              <a:rPr lang="en-US" dirty="0" smtClean="0"/>
              <a:t>over </a:t>
            </a:r>
          </a:p>
          <a:p>
            <a:pPr lvl="1"/>
            <a:r>
              <a:rPr lang="en-US" dirty="0" smtClean="0"/>
              <a:t>Identify </a:t>
            </a:r>
            <a:r>
              <a:rPr lang="en-US" dirty="0"/>
              <a:t>any spatial issues by looking at the rate of ageing of different geographical areas (e.g. urban/rural), the concentration of the older population group (e.g. rural/suburbs/cities) and any diverging characteristics of older populations based on geographical </a:t>
            </a:r>
            <a:r>
              <a:rPr lang="en-US" dirty="0" smtClean="0"/>
              <a:t>location </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15684054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Identify main </a:t>
            </a:r>
            <a:r>
              <a:rPr lang="en-US" sz="3600" dirty="0"/>
              <a:t>obstacles, </a:t>
            </a:r>
            <a:r>
              <a:rPr lang="en-US" sz="3600" dirty="0" smtClean="0"/>
              <a:t>incentives/disincentives </a:t>
            </a:r>
            <a:r>
              <a:rPr lang="en-US" sz="3600" dirty="0"/>
              <a:t>for </a:t>
            </a:r>
            <a:r>
              <a:rPr lang="en-US" sz="3600" dirty="0" smtClean="0"/>
              <a:t>active aging</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3645259343"/>
              </p:ext>
            </p:extLst>
          </p:nvPr>
        </p:nvGraphicFramePr>
        <p:xfrm>
          <a:off x="457200" y="1600200"/>
          <a:ext cx="8305800" cy="4963482"/>
        </p:xfrm>
        <a:graphic>
          <a:graphicData uri="http://schemas.openxmlformats.org/drawingml/2006/table">
            <a:tbl>
              <a:tblPr firstRow="1" firstCol="1" bandRow="1">
                <a:tableStyleId>{5C22544A-7EE6-4342-B048-85BDC9FD1C3A}</a:tableStyleId>
              </a:tblPr>
              <a:tblGrid>
                <a:gridCol w="2076450"/>
                <a:gridCol w="2076450"/>
                <a:gridCol w="2076450"/>
                <a:gridCol w="2076450"/>
              </a:tblGrid>
              <a:tr h="494110">
                <a:tc>
                  <a:txBody>
                    <a:bodyPr/>
                    <a:lstStyle/>
                    <a:p>
                      <a:pPr marL="0" marR="0">
                        <a:lnSpc>
                          <a:spcPct val="115000"/>
                        </a:lnSpc>
                        <a:spcBef>
                          <a:spcPts val="0"/>
                        </a:spcBef>
                        <a:spcAft>
                          <a:spcPts val="0"/>
                        </a:spcAft>
                      </a:pPr>
                      <a:r>
                        <a:rPr lang="en-US" sz="1400" dirty="0">
                          <a:effectLst/>
                        </a:rPr>
                        <a:t>Policy Area</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Youth</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Prime age</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Older workers</a:t>
                      </a:r>
                    </a:p>
                    <a:p>
                      <a:pPr marL="0" marR="0">
                        <a:lnSpc>
                          <a:spcPct val="115000"/>
                        </a:lnSpc>
                        <a:spcBef>
                          <a:spcPts val="0"/>
                        </a:spcBef>
                        <a:spcAft>
                          <a:spcPts val="0"/>
                        </a:spcAft>
                      </a:pPr>
                      <a:r>
                        <a:rPr lang="en-US" sz="1400">
                          <a:effectLst/>
                        </a:rPr>
                        <a:t> </a:t>
                      </a:r>
                      <a:endParaRPr lang="en-US" sz="1400">
                        <a:solidFill>
                          <a:srgbClr val="365F91"/>
                        </a:solidFill>
                        <a:effectLst/>
                        <a:latin typeface="Calibri"/>
                        <a:ea typeface="Times New Roman"/>
                        <a:cs typeface="Times New Roman"/>
                      </a:endParaRPr>
                    </a:p>
                  </a:txBody>
                  <a:tcPr marL="68580" marR="68580" marT="0" marB="0"/>
                </a:tc>
              </a:tr>
              <a:tr h="1770368">
                <a:tc>
                  <a:txBody>
                    <a:bodyPr/>
                    <a:lstStyle/>
                    <a:p>
                      <a:pPr marL="0" marR="0">
                        <a:lnSpc>
                          <a:spcPct val="115000"/>
                        </a:lnSpc>
                        <a:spcBef>
                          <a:spcPts val="0"/>
                        </a:spcBef>
                        <a:spcAft>
                          <a:spcPts val="0"/>
                        </a:spcAft>
                      </a:pPr>
                      <a:r>
                        <a:rPr lang="en-US" sz="1400">
                          <a:effectLst/>
                        </a:rPr>
                        <a:t>Employment protection legislation (EPL)</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Availability of internships, apprenticeships, probation periods</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Flexible work time arrangements for women with care duties, mini-jobs for low-productivity workers</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Avoidance of seniority premiums for older workers, excessive severance payments; </a:t>
                      </a:r>
                    </a:p>
                    <a:p>
                      <a:pPr marL="0" marR="0">
                        <a:lnSpc>
                          <a:spcPct val="115000"/>
                        </a:lnSpc>
                        <a:spcBef>
                          <a:spcPts val="0"/>
                        </a:spcBef>
                        <a:spcAft>
                          <a:spcPts val="0"/>
                        </a:spcAft>
                      </a:pPr>
                      <a:r>
                        <a:rPr lang="en-US" sz="1400" dirty="0">
                          <a:effectLst/>
                        </a:rPr>
                        <a:t>legislation against discrimination of older </a:t>
                      </a:r>
                      <a:r>
                        <a:rPr lang="en-US" sz="1400" dirty="0" smtClean="0">
                          <a:effectLst/>
                        </a:rPr>
                        <a:t>workers</a:t>
                      </a:r>
                      <a:endParaRPr lang="en-US" sz="1400" dirty="0">
                        <a:solidFill>
                          <a:srgbClr val="365F91"/>
                        </a:solidFill>
                        <a:effectLst/>
                        <a:latin typeface="Calibri"/>
                        <a:ea typeface="Times New Roman"/>
                        <a:cs typeface="Times New Roman"/>
                      </a:endParaRPr>
                    </a:p>
                  </a:txBody>
                  <a:tcPr marL="68580" marR="68580" marT="0" marB="0"/>
                </a:tc>
              </a:tr>
              <a:tr h="2536122">
                <a:tc>
                  <a:txBody>
                    <a:bodyPr/>
                    <a:lstStyle/>
                    <a:p>
                      <a:pPr marL="0" marR="0">
                        <a:lnSpc>
                          <a:spcPct val="115000"/>
                        </a:lnSpc>
                        <a:spcBef>
                          <a:spcPts val="0"/>
                        </a:spcBef>
                        <a:spcAft>
                          <a:spcPts val="0"/>
                        </a:spcAft>
                      </a:pPr>
                      <a:r>
                        <a:rPr lang="en-US" sz="1400" dirty="0">
                          <a:effectLst/>
                        </a:rPr>
                        <a:t>Pension policy</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Early saving incentives,</a:t>
                      </a:r>
                      <a:r>
                        <a:rPr lang="en-US" sz="1400" baseline="0" dirty="0" smtClean="0">
                          <a:effectLst/>
                        </a:rPr>
                        <a:t> financial literacy</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Continued incentives</a:t>
                      </a:r>
                      <a:r>
                        <a:rPr lang="en-US" sz="1400" baseline="0" dirty="0" smtClean="0">
                          <a:effectLst/>
                        </a:rPr>
                        <a:t> for pension contributions; pension planning tools and advice; portability of pension schemes</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Incentives for early retirement (from pension, but also disability and unemployment benefits);</a:t>
                      </a:r>
                    </a:p>
                    <a:p>
                      <a:pPr marL="0" marR="0">
                        <a:lnSpc>
                          <a:spcPct val="115000"/>
                        </a:lnSpc>
                        <a:spcBef>
                          <a:spcPts val="0"/>
                        </a:spcBef>
                        <a:spcAft>
                          <a:spcPts val="0"/>
                        </a:spcAft>
                      </a:pPr>
                      <a:r>
                        <a:rPr lang="en-US" sz="1400" dirty="0">
                          <a:effectLst/>
                        </a:rPr>
                        <a:t>Availability or bridging pensions or other flexible pension </a:t>
                      </a:r>
                      <a:r>
                        <a:rPr lang="en-US" sz="1400" dirty="0" smtClean="0">
                          <a:effectLst/>
                        </a:rPr>
                        <a:t>arrangements, gradual</a:t>
                      </a:r>
                      <a:r>
                        <a:rPr lang="en-US" sz="1400" baseline="0" dirty="0" smtClean="0">
                          <a:effectLst/>
                        </a:rPr>
                        <a:t> retirement</a:t>
                      </a:r>
                      <a:endParaRPr lang="en-US" sz="1400" dirty="0">
                        <a:solidFill>
                          <a:srgbClr val="365F91"/>
                        </a:solidFill>
                        <a:effectLst/>
                        <a:latin typeface="Calibri"/>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36053321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73541411"/>
              </p:ext>
            </p:extLst>
          </p:nvPr>
        </p:nvGraphicFramePr>
        <p:xfrm>
          <a:off x="533400" y="685800"/>
          <a:ext cx="7924800" cy="5856055"/>
        </p:xfrm>
        <a:graphic>
          <a:graphicData uri="http://schemas.openxmlformats.org/drawingml/2006/table">
            <a:tbl>
              <a:tblPr firstRow="1" firstCol="1" bandRow="1">
                <a:tableStyleId>{5C22544A-7EE6-4342-B048-85BDC9FD1C3A}</a:tableStyleId>
              </a:tblPr>
              <a:tblGrid>
                <a:gridCol w="1981200"/>
                <a:gridCol w="1981200"/>
                <a:gridCol w="1981200"/>
                <a:gridCol w="1981200"/>
              </a:tblGrid>
              <a:tr h="443602">
                <a:tc>
                  <a:txBody>
                    <a:bodyPr/>
                    <a:lstStyle/>
                    <a:p>
                      <a:pPr marL="0" marR="0">
                        <a:lnSpc>
                          <a:spcPct val="115000"/>
                        </a:lnSpc>
                        <a:spcBef>
                          <a:spcPts val="0"/>
                        </a:spcBef>
                        <a:spcAft>
                          <a:spcPts val="0"/>
                        </a:spcAft>
                      </a:pPr>
                      <a:r>
                        <a:rPr lang="en-US" sz="1400" dirty="0">
                          <a:effectLst/>
                        </a:rPr>
                        <a:t>Policy Area</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Youth</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Prime age</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Older workers</a:t>
                      </a:r>
                    </a:p>
                    <a:p>
                      <a:pPr marL="0" marR="0">
                        <a:lnSpc>
                          <a:spcPct val="115000"/>
                        </a:lnSpc>
                        <a:spcBef>
                          <a:spcPts val="0"/>
                        </a:spcBef>
                        <a:spcAft>
                          <a:spcPts val="0"/>
                        </a:spcAft>
                      </a:pPr>
                      <a:r>
                        <a:rPr lang="en-US" sz="1400">
                          <a:effectLst/>
                        </a:rPr>
                        <a:t> </a:t>
                      </a:r>
                      <a:endParaRPr lang="en-US" sz="1400">
                        <a:solidFill>
                          <a:srgbClr val="365F91"/>
                        </a:solidFill>
                        <a:effectLst/>
                        <a:latin typeface="Calibri"/>
                        <a:ea typeface="Times New Roman"/>
                        <a:cs typeface="Times New Roman"/>
                      </a:endParaRPr>
                    </a:p>
                  </a:txBody>
                  <a:tcPr marL="68580" marR="68580" marT="0" marB="0"/>
                </a:tc>
              </a:tr>
              <a:tr h="2203717">
                <a:tc>
                  <a:txBody>
                    <a:bodyPr/>
                    <a:lstStyle/>
                    <a:p>
                      <a:pPr marL="0" marR="0">
                        <a:lnSpc>
                          <a:spcPct val="115000"/>
                        </a:lnSpc>
                        <a:spcBef>
                          <a:spcPts val="0"/>
                        </a:spcBef>
                        <a:spcAft>
                          <a:spcPts val="0"/>
                        </a:spcAft>
                      </a:pPr>
                      <a:r>
                        <a:rPr lang="en-US" sz="1400" dirty="0">
                          <a:effectLst/>
                        </a:rPr>
                        <a:t>Tax and benefit policy</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Incentives for part-time work, mini jobs, casual work, self-employment, taking into account tax and benefit design; focus on incentives of second earners and benefit recipients; </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Work incentives after retirement; incentives for part-time work, mini jobs, casual work, </a:t>
                      </a:r>
                      <a:r>
                        <a:rPr lang="en-US" sz="1400" dirty="0" smtClean="0">
                          <a:effectLst/>
                        </a:rPr>
                        <a:t>self-employment</a:t>
                      </a:r>
                      <a:endParaRPr lang="en-US" sz="1400" dirty="0">
                        <a:solidFill>
                          <a:srgbClr val="365F91"/>
                        </a:solidFill>
                        <a:effectLst/>
                        <a:latin typeface="Calibri"/>
                        <a:ea typeface="Times New Roman"/>
                        <a:cs typeface="Times New Roman"/>
                      </a:endParaRPr>
                    </a:p>
                  </a:txBody>
                  <a:tcPr marL="68580" marR="68580" marT="0" marB="0"/>
                </a:tc>
              </a:tr>
              <a:tr h="2425518">
                <a:tc>
                  <a:txBody>
                    <a:bodyPr/>
                    <a:lstStyle/>
                    <a:p>
                      <a:pPr marL="0" marR="0">
                        <a:lnSpc>
                          <a:spcPct val="115000"/>
                        </a:lnSpc>
                        <a:spcBef>
                          <a:spcPts val="0"/>
                        </a:spcBef>
                        <a:spcAft>
                          <a:spcPts val="0"/>
                        </a:spcAft>
                      </a:pPr>
                      <a:r>
                        <a:rPr lang="en-US" sz="1400">
                          <a:effectLst/>
                        </a:rPr>
                        <a:t>Care policy</a:t>
                      </a:r>
                      <a:endParaRPr lang="en-US" sz="1400">
                        <a:solidFill>
                          <a:srgbClr val="365F91"/>
                        </a:solidFill>
                        <a:effectLst/>
                        <a:latin typeface="Calibri"/>
                        <a:ea typeface="Times New Roman"/>
                        <a:cs typeface="Times New Roman"/>
                      </a:endParaRPr>
                    </a:p>
                  </a:txBody>
                  <a:tcPr marL="68580" marR="68580" marT="0" marB="0"/>
                </a:tc>
                <a:tc gridSpan="3">
                  <a:txBody>
                    <a:bodyPr/>
                    <a:lstStyle/>
                    <a:p>
                      <a:pPr marL="0" marR="0">
                        <a:lnSpc>
                          <a:spcPct val="115000"/>
                        </a:lnSpc>
                        <a:spcBef>
                          <a:spcPts val="0"/>
                        </a:spcBef>
                        <a:spcAft>
                          <a:spcPts val="0"/>
                        </a:spcAft>
                      </a:pPr>
                      <a:r>
                        <a:rPr lang="en-US" sz="1400" dirty="0">
                          <a:effectLst/>
                        </a:rPr>
                        <a:t> </a:t>
                      </a:r>
                      <a:r>
                        <a:rPr lang="en-US" sz="1400" dirty="0" smtClean="0">
                          <a:effectLst/>
                        </a:rPr>
                        <a:t>Availability </a:t>
                      </a:r>
                      <a:r>
                        <a:rPr lang="en-US" sz="1400" dirty="0">
                          <a:effectLst/>
                        </a:rPr>
                        <a:t>of flexible care benefits and services for children and elderly;</a:t>
                      </a:r>
                    </a:p>
                    <a:p>
                      <a:pPr marL="0" marR="0">
                        <a:lnSpc>
                          <a:spcPct val="115000"/>
                        </a:lnSpc>
                        <a:spcBef>
                          <a:spcPts val="0"/>
                        </a:spcBef>
                        <a:spcAft>
                          <a:spcPts val="0"/>
                        </a:spcAft>
                      </a:pPr>
                      <a:r>
                        <a:rPr lang="en-US" sz="1400" dirty="0">
                          <a:effectLst/>
                        </a:rPr>
                        <a:t>Maternity/paternity benefits and other policies that allow reconciliation of children, care duties, and careers;</a:t>
                      </a:r>
                      <a:endParaRPr lang="en-US" sz="1400" dirty="0">
                        <a:solidFill>
                          <a:srgbClr val="365F91"/>
                        </a:solidFill>
                        <a:effectLst/>
                        <a:latin typeface="Calibri"/>
                        <a:ea typeface="Times New Roman"/>
                        <a:cs typeface="Times New Roman"/>
                      </a:endParaRPr>
                    </a:p>
                    <a:p>
                      <a:pPr marL="0" marR="0">
                        <a:lnSpc>
                          <a:spcPct val="115000"/>
                        </a:lnSpc>
                        <a:spcBef>
                          <a:spcPts val="0"/>
                        </a:spcBef>
                        <a:spcAft>
                          <a:spcPts val="0"/>
                        </a:spcAft>
                      </a:pPr>
                      <a:r>
                        <a:rPr lang="en-US" sz="1400" dirty="0">
                          <a:effectLst/>
                        </a:rPr>
                        <a:t> </a:t>
                      </a:r>
                      <a:endParaRPr lang="en-US" sz="1400" dirty="0">
                        <a:solidFill>
                          <a:srgbClr val="365F91"/>
                        </a:solidFill>
                        <a:effectLst/>
                        <a:latin typeface="Calibri"/>
                        <a:ea typeface="Times New Roman"/>
                        <a:cs typeface="Times New Roman"/>
                      </a:endParaRPr>
                    </a:p>
                  </a:txBody>
                  <a:tcPr marL="68580" marR="68580" marT="0" marB="0"/>
                </a:tc>
                <a:tc hMerge="1">
                  <a:txBody>
                    <a:bodyPr/>
                    <a:lstStyle/>
                    <a:p>
                      <a:pPr marL="0" marR="0">
                        <a:lnSpc>
                          <a:spcPct val="115000"/>
                        </a:lnSpc>
                        <a:spcBef>
                          <a:spcPts val="0"/>
                        </a:spcBef>
                        <a:spcAft>
                          <a:spcPts val="0"/>
                        </a:spcAft>
                      </a:pPr>
                      <a:endParaRPr lang="en-US" sz="1400" dirty="0">
                        <a:solidFill>
                          <a:srgbClr val="365F91"/>
                        </a:solidFill>
                        <a:effectLst/>
                        <a:latin typeface="Calibri"/>
                        <a:ea typeface="Times New Roman"/>
                        <a:cs typeface="Times New Roman"/>
                      </a:endParaRPr>
                    </a:p>
                  </a:txBody>
                  <a:tcPr marL="68580" marR="68580" marT="0" marB="0"/>
                </a:tc>
                <a:tc hMerge="1">
                  <a:txBody>
                    <a:bodyPr/>
                    <a:lstStyle/>
                    <a:p>
                      <a:pPr marL="0" marR="0">
                        <a:lnSpc>
                          <a:spcPct val="115000"/>
                        </a:lnSpc>
                        <a:spcBef>
                          <a:spcPts val="0"/>
                        </a:spcBef>
                        <a:spcAft>
                          <a:spcPts val="0"/>
                        </a:spcAft>
                      </a:pPr>
                      <a:endParaRPr lang="en-US" sz="1400" dirty="0">
                        <a:solidFill>
                          <a:srgbClr val="365F91"/>
                        </a:solidFill>
                        <a:effectLst/>
                        <a:latin typeface="Calibri"/>
                        <a:ea typeface="Times New Roman"/>
                        <a:cs typeface="Times New Roman"/>
                      </a:endParaRPr>
                    </a:p>
                  </a:txBody>
                  <a:tcPr marL="68580" marR="68580" marT="0" marB="0"/>
                </a:tc>
              </a:tr>
              <a:tr h="665403">
                <a:tc>
                  <a:txBody>
                    <a:bodyPr/>
                    <a:lstStyle/>
                    <a:p>
                      <a:pPr marL="0" marR="0">
                        <a:lnSpc>
                          <a:spcPct val="115000"/>
                        </a:lnSpc>
                        <a:spcBef>
                          <a:spcPts val="0"/>
                        </a:spcBef>
                        <a:spcAft>
                          <a:spcPts val="0"/>
                        </a:spcAft>
                      </a:pPr>
                      <a:r>
                        <a:rPr lang="en-US" sz="1400">
                          <a:effectLst/>
                        </a:rPr>
                        <a:t>Activation policies</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Support for school-to-work transitions through </a:t>
                      </a:r>
                      <a:r>
                        <a:rPr lang="en-US" sz="1400" dirty="0" err="1">
                          <a:effectLst/>
                        </a:rPr>
                        <a:t>ALMPs</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Activation of vulnerable groups</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Incentive programs for hiring/retaining older workers</a:t>
                      </a:r>
                      <a:endParaRPr lang="en-US" sz="1400" dirty="0">
                        <a:solidFill>
                          <a:srgbClr val="365F91"/>
                        </a:solidFill>
                        <a:effectLst/>
                        <a:latin typeface="Calibri"/>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15198415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692041772"/>
              </p:ext>
            </p:extLst>
          </p:nvPr>
        </p:nvGraphicFramePr>
        <p:xfrm>
          <a:off x="533400" y="685800"/>
          <a:ext cx="7924800" cy="5119963"/>
        </p:xfrm>
        <a:graphic>
          <a:graphicData uri="http://schemas.openxmlformats.org/drawingml/2006/table">
            <a:tbl>
              <a:tblPr firstRow="1" firstCol="1" bandRow="1">
                <a:tableStyleId>{5C22544A-7EE6-4342-B048-85BDC9FD1C3A}</a:tableStyleId>
              </a:tblPr>
              <a:tblGrid>
                <a:gridCol w="1981200"/>
                <a:gridCol w="1981200"/>
                <a:gridCol w="1981200"/>
                <a:gridCol w="1981200"/>
              </a:tblGrid>
              <a:tr h="443602">
                <a:tc>
                  <a:txBody>
                    <a:bodyPr/>
                    <a:lstStyle/>
                    <a:p>
                      <a:pPr marL="0" marR="0">
                        <a:lnSpc>
                          <a:spcPct val="115000"/>
                        </a:lnSpc>
                        <a:spcBef>
                          <a:spcPts val="0"/>
                        </a:spcBef>
                        <a:spcAft>
                          <a:spcPts val="0"/>
                        </a:spcAft>
                      </a:pPr>
                      <a:r>
                        <a:rPr lang="en-US" sz="1400" dirty="0">
                          <a:effectLst/>
                        </a:rPr>
                        <a:t>Policy Area</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Youth</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Prime age</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Older workers</a:t>
                      </a:r>
                    </a:p>
                    <a:p>
                      <a:pPr marL="0" marR="0">
                        <a:lnSpc>
                          <a:spcPct val="115000"/>
                        </a:lnSpc>
                        <a:spcBef>
                          <a:spcPts val="0"/>
                        </a:spcBef>
                        <a:spcAft>
                          <a:spcPts val="0"/>
                        </a:spcAft>
                      </a:pPr>
                      <a:r>
                        <a:rPr lang="en-US" sz="1400">
                          <a:effectLst/>
                        </a:rPr>
                        <a:t> </a:t>
                      </a:r>
                      <a:endParaRPr lang="en-US" sz="1400">
                        <a:solidFill>
                          <a:srgbClr val="365F91"/>
                        </a:solidFill>
                        <a:effectLst/>
                        <a:latin typeface="Calibri"/>
                        <a:ea typeface="Times New Roman"/>
                        <a:cs typeface="Times New Roman"/>
                      </a:endParaRPr>
                    </a:p>
                  </a:txBody>
                  <a:tcPr marL="68580" marR="68580" marT="0" marB="0"/>
                </a:tc>
              </a:tr>
              <a:tr h="2203717">
                <a:tc>
                  <a:txBody>
                    <a:bodyPr/>
                    <a:lstStyle/>
                    <a:p>
                      <a:pPr marL="0" marR="0">
                        <a:lnSpc>
                          <a:spcPct val="115000"/>
                        </a:lnSpc>
                        <a:spcBef>
                          <a:spcPts val="0"/>
                        </a:spcBef>
                        <a:spcAft>
                          <a:spcPts val="0"/>
                        </a:spcAft>
                      </a:pPr>
                      <a:r>
                        <a:rPr lang="en-US" sz="1400" dirty="0" smtClean="0">
                          <a:effectLst/>
                        </a:rPr>
                        <a:t>Health</a:t>
                      </a:r>
                      <a:r>
                        <a:rPr lang="en-US" sz="1400" baseline="0" dirty="0" smtClean="0">
                          <a:effectLst/>
                        </a:rPr>
                        <a:t> policy</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a:t>
                      </a:r>
                      <a:r>
                        <a:rPr lang="en-US" sz="1400" dirty="0" smtClean="0">
                          <a:effectLst/>
                        </a:rPr>
                        <a:t>Health promotion</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Health promotion;</a:t>
                      </a:r>
                      <a:r>
                        <a:rPr lang="en-US" sz="1400" baseline="0" dirty="0" smtClean="0">
                          <a:effectLst/>
                        </a:rPr>
                        <a:t> preventative care; mental health initiatives/social care</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Health promotion;</a:t>
                      </a:r>
                      <a:r>
                        <a:rPr lang="en-US" sz="1400" baseline="0" dirty="0" smtClean="0">
                          <a:effectLst/>
                        </a:rPr>
                        <a:t> preventative care; mental health initiatives/social care</a:t>
                      </a:r>
                      <a:endParaRPr lang="en-US" sz="1400" dirty="0">
                        <a:solidFill>
                          <a:srgbClr val="365F91"/>
                        </a:solidFill>
                        <a:effectLst/>
                        <a:latin typeface="Calibri"/>
                        <a:ea typeface="Times New Roman"/>
                        <a:cs typeface="Times New Roman"/>
                      </a:endParaRPr>
                    </a:p>
                  </a:txBody>
                  <a:tcPr marL="68580" marR="68580" marT="0" marB="0"/>
                </a:tc>
              </a:tr>
              <a:tr h="2425518">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effectLst/>
                        </a:rPr>
                        <a:t>Life-long learning</a:t>
                      </a:r>
                      <a:endParaRPr lang="en-US" sz="1400" dirty="0" smtClean="0">
                        <a:solidFill>
                          <a:srgbClr val="365F91"/>
                        </a:solidFill>
                        <a:effectLst/>
                        <a:latin typeface="Calibri"/>
                        <a:ea typeface="Times New Roman"/>
                        <a:cs typeface="Times New Roman"/>
                      </a:endParaRPr>
                    </a:p>
                    <a:p>
                      <a:pPr marL="0" marR="0">
                        <a:lnSpc>
                          <a:spcPct val="115000"/>
                        </a:lnSpc>
                        <a:spcBef>
                          <a:spcPts val="0"/>
                        </a:spcBef>
                        <a:spcAft>
                          <a:spcPts val="0"/>
                        </a:spcAft>
                      </a:pP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gn="l" defTabSz="914400" rtl="0" eaLnBrk="1" latinLnBrk="0" hangingPunct="1">
                        <a:lnSpc>
                          <a:spcPct val="115000"/>
                        </a:lnSpc>
                        <a:spcBef>
                          <a:spcPts val="0"/>
                        </a:spcBef>
                        <a:spcAft>
                          <a:spcPts val="0"/>
                        </a:spcAft>
                      </a:pPr>
                      <a:r>
                        <a:rPr lang="en-US" sz="1400" kern="1200" dirty="0" smtClean="0">
                          <a:solidFill>
                            <a:schemeClr val="dk1"/>
                          </a:solidFill>
                          <a:effectLst/>
                          <a:latin typeface="+mn-lt"/>
                          <a:ea typeface="+mn-ea"/>
                          <a:cs typeface="+mn-cs"/>
                        </a:rPr>
                        <a:t>School readiness; employability; cognitive</a:t>
                      </a:r>
                      <a:r>
                        <a:rPr lang="en-US" sz="1400" kern="1200" baseline="0" dirty="0" smtClean="0">
                          <a:solidFill>
                            <a:schemeClr val="dk1"/>
                          </a:solidFill>
                          <a:effectLst/>
                          <a:latin typeface="+mn-lt"/>
                          <a:ea typeface="+mn-ea"/>
                          <a:cs typeface="+mn-cs"/>
                        </a:rPr>
                        <a:t> and behavioral foundations</a:t>
                      </a:r>
                      <a:endParaRPr lang="en-US" sz="1400" kern="1200" dirty="0">
                        <a:solidFill>
                          <a:schemeClr val="dk1"/>
                        </a:solidFill>
                        <a:effectLst/>
                        <a:latin typeface="+mn-lt"/>
                        <a:ea typeface="+mn-ea"/>
                        <a:cs typeface="+mn-cs"/>
                      </a:endParaRPr>
                    </a:p>
                  </a:txBody>
                  <a:tcPr marL="68580" marR="68580" marT="0" marB="0"/>
                </a:tc>
                <a:tc>
                  <a:txBody>
                    <a:bodyPr/>
                    <a:lstStyle/>
                    <a:p>
                      <a:pPr marL="0" marR="0" algn="l" defTabSz="914400" rtl="0" eaLnBrk="1" latinLnBrk="0" hangingPunct="1">
                        <a:lnSpc>
                          <a:spcPct val="115000"/>
                        </a:lnSpc>
                        <a:spcBef>
                          <a:spcPts val="0"/>
                        </a:spcBef>
                        <a:spcAft>
                          <a:spcPts val="0"/>
                        </a:spcAft>
                      </a:pPr>
                      <a:r>
                        <a:rPr lang="en-US" sz="1400" kern="1200" dirty="0" smtClean="0">
                          <a:solidFill>
                            <a:schemeClr val="dk1"/>
                          </a:solidFill>
                          <a:effectLst/>
                          <a:latin typeface="+mn-lt"/>
                          <a:ea typeface="+mn-ea"/>
                          <a:cs typeface="+mn-cs"/>
                        </a:rPr>
                        <a:t>Employability (technical</a:t>
                      </a:r>
                      <a:r>
                        <a:rPr lang="en-US" sz="1400" kern="1200" baseline="0" dirty="0" smtClean="0">
                          <a:solidFill>
                            <a:schemeClr val="dk1"/>
                          </a:solidFill>
                          <a:effectLst/>
                          <a:latin typeface="+mn-lt"/>
                          <a:ea typeface="+mn-ea"/>
                          <a:cs typeface="+mn-cs"/>
                        </a:rPr>
                        <a:t>, behavioral and cognitive)</a:t>
                      </a:r>
                      <a:endParaRPr lang="en-US" sz="1400" kern="1200" dirty="0">
                        <a:solidFill>
                          <a:schemeClr val="dk1"/>
                        </a:solidFill>
                        <a:effectLst/>
                        <a:latin typeface="+mn-lt"/>
                        <a:ea typeface="+mn-ea"/>
                        <a:cs typeface="+mn-cs"/>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kern="1200" dirty="0" smtClean="0">
                          <a:solidFill>
                            <a:schemeClr val="dk1"/>
                          </a:solidFill>
                          <a:effectLst/>
                          <a:latin typeface="+mn-lt"/>
                          <a:ea typeface="+mn-ea"/>
                          <a:cs typeface="+mn-cs"/>
                        </a:rPr>
                        <a:t>Employability (technical</a:t>
                      </a:r>
                      <a:r>
                        <a:rPr lang="en-US" sz="1400" kern="1200" baseline="0" dirty="0" smtClean="0">
                          <a:solidFill>
                            <a:schemeClr val="dk1"/>
                          </a:solidFill>
                          <a:effectLst/>
                          <a:latin typeface="+mn-lt"/>
                          <a:ea typeface="+mn-ea"/>
                          <a:cs typeface="+mn-cs"/>
                        </a:rPr>
                        <a:t>, behavioral and cognitive)</a:t>
                      </a:r>
                      <a:endParaRPr lang="en-US" sz="1400" kern="1200" dirty="0" smtClean="0">
                        <a:solidFill>
                          <a:schemeClr val="dk1"/>
                        </a:solidFill>
                        <a:effectLst/>
                        <a:latin typeface="+mn-lt"/>
                        <a:ea typeface="+mn-ea"/>
                        <a:cs typeface="+mn-cs"/>
                      </a:endParaRPr>
                    </a:p>
                    <a:p>
                      <a:pPr marL="0" marR="0" algn="l" defTabSz="914400" rtl="0" eaLnBrk="1" latinLnBrk="0" hangingPunct="1">
                        <a:lnSpc>
                          <a:spcPct val="115000"/>
                        </a:lnSpc>
                        <a:spcBef>
                          <a:spcPts val="0"/>
                        </a:spcBef>
                        <a:spcAft>
                          <a:spcPts val="0"/>
                        </a:spcAft>
                      </a:pPr>
                      <a:endParaRPr lang="en-US" sz="1400" kern="1200" dirty="0">
                        <a:solidFill>
                          <a:schemeClr val="dk1"/>
                        </a:solidFill>
                        <a:effectLst/>
                        <a:latin typeface="+mn-lt"/>
                        <a:ea typeface="+mn-ea"/>
                        <a:cs typeface="+mn-cs"/>
                      </a:endParaRPr>
                    </a:p>
                  </a:txBody>
                  <a:tcPr marL="68580" marR="68580" marT="0" marB="0"/>
                </a:tc>
              </a:tr>
            </a:tbl>
          </a:graphicData>
        </a:graphic>
      </p:graphicFrame>
    </p:spTree>
    <p:extLst>
      <p:ext uri="{BB962C8B-B14F-4D97-AF65-F5344CB8AC3E}">
        <p14:creationId xmlns:p14="http://schemas.microsoft.com/office/powerpoint/2010/main" val="36924036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77960909"/>
              </p:ext>
            </p:extLst>
          </p:nvPr>
        </p:nvGraphicFramePr>
        <p:xfrm>
          <a:off x="533400" y="685800"/>
          <a:ext cx="7924800" cy="3435096"/>
        </p:xfrm>
        <a:graphic>
          <a:graphicData uri="http://schemas.openxmlformats.org/drawingml/2006/table">
            <a:tbl>
              <a:tblPr firstRow="1" firstCol="1" bandRow="1">
                <a:tableStyleId>{5C22544A-7EE6-4342-B048-85BDC9FD1C3A}</a:tableStyleId>
              </a:tblPr>
              <a:tblGrid>
                <a:gridCol w="1981200"/>
                <a:gridCol w="1981200"/>
                <a:gridCol w="1981200"/>
                <a:gridCol w="1981200"/>
              </a:tblGrid>
              <a:tr h="443602">
                <a:tc>
                  <a:txBody>
                    <a:bodyPr/>
                    <a:lstStyle/>
                    <a:p>
                      <a:pPr marL="0" marR="0">
                        <a:lnSpc>
                          <a:spcPct val="115000"/>
                        </a:lnSpc>
                        <a:spcBef>
                          <a:spcPts val="0"/>
                        </a:spcBef>
                        <a:spcAft>
                          <a:spcPts val="0"/>
                        </a:spcAft>
                      </a:pPr>
                      <a:r>
                        <a:rPr lang="en-US" sz="1400" dirty="0">
                          <a:effectLst/>
                        </a:rPr>
                        <a:t>Policy Area</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Youth</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Prime age</a:t>
                      </a:r>
                      <a:endParaRPr lang="en-US" sz="140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a:effectLst/>
                        </a:rPr>
                        <a:t>Older workers</a:t>
                      </a:r>
                    </a:p>
                    <a:p>
                      <a:pPr marL="0" marR="0">
                        <a:lnSpc>
                          <a:spcPct val="115000"/>
                        </a:lnSpc>
                        <a:spcBef>
                          <a:spcPts val="0"/>
                        </a:spcBef>
                        <a:spcAft>
                          <a:spcPts val="0"/>
                        </a:spcAft>
                      </a:pPr>
                      <a:r>
                        <a:rPr lang="en-US" sz="1400">
                          <a:effectLst/>
                        </a:rPr>
                        <a:t> </a:t>
                      </a:r>
                      <a:endParaRPr lang="en-US" sz="1400">
                        <a:solidFill>
                          <a:srgbClr val="365F91"/>
                        </a:solidFill>
                        <a:effectLst/>
                        <a:latin typeface="Calibri"/>
                        <a:ea typeface="Times New Roman"/>
                        <a:cs typeface="Times New Roman"/>
                      </a:endParaRPr>
                    </a:p>
                  </a:txBody>
                  <a:tcPr marL="68580" marR="68580" marT="0" marB="0"/>
                </a:tc>
              </a:tr>
              <a:tr h="2203717">
                <a:tc>
                  <a:txBody>
                    <a:bodyPr/>
                    <a:lstStyle/>
                    <a:p>
                      <a:pPr marL="0" marR="0">
                        <a:lnSpc>
                          <a:spcPct val="115000"/>
                        </a:lnSpc>
                        <a:spcBef>
                          <a:spcPts val="0"/>
                        </a:spcBef>
                        <a:spcAft>
                          <a:spcPts val="0"/>
                        </a:spcAft>
                      </a:pPr>
                      <a:r>
                        <a:rPr lang="en-US" sz="1400" dirty="0" smtClean="0">
                          <a:effectLst/>
                        </a:rPr>
                        <a:t>Workplace interventions</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Human resource strategy for career development; mentor programs</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Training</a:t>
                      </a:r>
                      <a:r>
                        <a:rPr lang="en-US" sz="1400" baseline="0" dirty="0" smtClean="0">
                          <a:effectLst/>
                        </a:rPr>
                        <a:t> and reskilling</a:t>
                      </a:r>
                      <a:r>
                        <a:rPr lang="en-US" sz="1400" dirty="0" smtClean="0">
                          <a:effectLst/>
                        </a:rPr>
                        <a:t>; family-friendly</a:t>
                      </a:r>
                      <a:r>
                        <a:rPr lang="en-US" sz="1400" baseline="0" dirty="0" smtClean="0">
                          <a:effectLst/>
                        </a:rPr>
                        <a:t> policies</a:t>
                      </a:r>
                      <a:endParaRPr lang="en-US" sz="1400" dirty="0">
                        <a:solidFill>
                          <a:srgbClr val="365F91"/>
                        </a:solidFill>
                        <a:effectLst/>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Training</a:t>
                      </a:r>
                      <a:r>
                        <a:rPr lang="en-US" sz="1400" baseline="0" dirty="0" smtClean="0">
                          <a:effectLst/>
                        </a:rPr>
                        <a:t> and reskilling</a:t>
                      </a:r>
                      <a:r>
                        <a:rPr lang="en-US" sz="1400" dirty="0" smtClean="0">
                          <a:effectLst/>
                        </a:rPr>
                        <a:t>; Encourage firms to adapt the workplace to fit older workers’ needs (BMW, CVS) – see later example;</a:t>
                      </a:r>
                      <a:r>
                        <a:rPr lang="en-US" sz="1400" baseline="0" dirty="0" smtClean="0">
                          <a:effectLst/>
                        </a:rPr>
                        <a:t> flexible schedules (e.g. in extended working years or to deal with caregiving obligations;</a:t>
                      </a:r>
                    </a:p>
                    <a:p>
                      <a:pPr marL="0" marR="0">
                        <a:lnSpc>
                          <a:spcPct val="115000"/>
                        </a:lnSpc>
                        <a:spcBef>
                          <a:spcPts val="0"/>
                        </a:spcBef>
                        <a:spcAft>
                          <a:spcPts val="0"/>
                        </a:spcAft>
                      </a:pPr>
                      <a:r>
                        <a:rPr lang="en-US" sz="1400" baseline="0" dirty="0" smtClean="0">
                          <a:effectLst/>
                        </a:rPr>
                        <a:t>mixed-age teams; mentorship</a:t>
                      </a:r>
                      <a:endParaRPr lang="en-US" sz="1400" dirty="0">
                        <a:solidFill>
                          <a:srgbClr val="365F91"/>
                        </a:solidFill>
                        <a:effectLst/>
                        <a:latin typeface="Calibri"/>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27611457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From Diagnostics To Solutions</a:t>
            </a:r>
            <a:endParaRPr lang="en-US" sz="3200" dirty="0"/>
          </a:p>
        </p:txBody>
      </p:sp>
      <p:sp>
        <p:nvSpPr>
          <p:cNvPr id="3" name="Content Placeholder 2"/>
          <p:cNvSpPr>
            <a:spLocks noGrp="1"/>
          </p:cNvSpPr>
          <p:nvPr>
            <p:ph idx="1"/>
          </p:nvPr>
        </p:nvSpPr>
        <p:spPr>
          <a:xfrm>
            <a:off x="457200" y="1752600"/>
            <a:ext cx="8229600" cy="4724400"/>
          </a:xfrm>
        </p:spPr>
        <p:txBody>
          <a:bodyPr>
            <a:normAutofit fontScale="92500" lnSpcReduction="20000"/>
          </a:bodyPr>
          <a:lstStyle/>
          <a:p>
            <a:pPr marL="457200" indent="-457200">
              <a:buFont typeface="Symbol"/>
              <a:buChar char="Þ"/>
            </a:pPr>
            <a:r>
              <a:rPr lang="en-US" b="1" dirty="0" smtClean="0"/>
              <a:t>Healthy aging</a:t>
            </a:r>
          </a:p>
          <a:p>
            <a:pPr marL="457200" indent="-457200">
              <a:buFont typeface="Symbol"/>
              <a:buChar char="Þ"/>
            </a:pPr>
            <a:r>
              <a:rPr lang="en-US" b="1" dirty="0"/>
              <a:t>Active aging</a:t>
            </a:r>
          </a:p>
          <a:p>
            <a:pPr marL="457200" indent="-457200">
              <a:buFont typeface="Symbol"/>
              <a:buChar char="Þ"/>
            </a:pPr>
            <a:r>
              <a:rPr lang="en-US" b="1" dirty="0"/>
              <a:t>Prosperous </a:t>
            </a:r>
            <a:r>
              <a:rPr lang="en-US" b="1" dirty="0" smtClean="0"/>
              <a:t>aging</a:t>
            </a:r>
          </a:p>
          <a:p>
            <a:pPr marL="0" indent="0">
              <a:buNone/>
            </a:pPr>
            <a:endParaRPr lang="en-US" dirty="0" smtClean="0"/>
          </a:p>
          <a:p>
            <a:pPr marL="457200" indent="-457200">
              <a:buFont typeface="+mj-lt"/>
              <a:buAutoNum type="arabicPeriod"/>
            </a:pPr>
            <a:r>
              <a:rPr lang="en-US" b="1" dirty="0"/>
              <a:t>What do we know about what works</a:t>
            </a:r>
            <a:r>
              <a:rPr lang="en-US" b="1" dirty="0" smtClean="0"/>
              <a:t>? </a:t>
            </a:r>
            <a:r>
              <a:rPr lang="en-US" dirty="0" smtClean="0"/>
              <a:t>Europe and Japan are ahead – learning about and sharing solutions</a:t>
            </a:r>
            <a:endParaRPr lang="en-US" dirty="0"/>
          </a:p>
          <a:p>
            <a:pPr marL="457200" indent="-457200">
              <a:buFont typeface="+mj-lt"/>
              <a:buAutoNum type="arabicPeriod"/>
            </a:pPr>
            <a:endParaRPr lang="en-US" dirty="0" smtClean="0"/>
          </a:p>
          <a:p>
            <a:pPr marL="457200" indent="-457200">
              <a:buFont typeface="+mj-lt"/>
              <a:buAutoNum type="arabicPeriod" startAt="2"/>
            </a:pPr>
            <a:r>
              <a:rPr lang="en-US" b="1" dirty="0" smtClean="0"/>
              <a:t>Where are the knowledge gaps? </a:t>
            </a:r>
            <a:r>
              <a:rPr lang="en-US" dirty="0" smtClean="0"/>
              <a:t>Policy options, designing new interventions, evaluations, pilots</a:t>
            </a:r>
          </a:p>
          <a:p>
            <a:pPr marL="457200" indent="-457200">
              <a:buNone/>
            </a:pPr>
            <a:endParaRPr lang="en-US" dirty="0" smtClean="0"/>
          </a:p>
          <a:p>
            <a:pPr marL="457200" indent="-457200">
              <a:buFont typeface="+mj-lt"/>
              <a:buAutoNum type="arabicPeriod" startAt="3"/>
            </a:pPr>
            <a:r>
              <a:rPr lang="en-US" b="1" dirty="0" smtClean="0"/>
              <a:t>What are the institutional needs? </a:t>
            </a:r>
            <a:r>
              <a:rPr lang="en-US" dirty="0" smtClean="0"/>
              <a:t>Challenge for governments in implementing </a:t>
            </a:r>
            <a:r>
              <a:rPr lang="en-US" dirty="0" err="1" smtClean="0"/>
              <a:t>multisectoral</a:t>
            </a:r>
            <a:r>
              <a:rPr lang="en-US" dirty="0" smtClean="0"/>
              <a:t> programs, with local governments often at the fore. Successful interventions involve a range of partners – government, private sector, community groups, media</a:t>
            </a:r>
          </a:p>
          <a:p>
            <a:pPr marL="0" indent="0">
              <a:buNone/>
            </a:pPr>
            <a:endParaRPr lang="en-US" b="1" dirty="0" smtClean="0"/>
          </a:p>
          <a:p>
            <a:pPr marL="457200" indent="-457200">
              <a:buNone/>
            </a:pPr>
            <a:endParaRPr lang="en-US" dirty="0" smtClean="0"/>
          </a:p>
          <a:p>
            <a:endParaRPr lang="en-US" dirty="0"/>
          </a:p>
        </p:txBody>
      </p:sp>
    </p:spTree>
    <p:extLst>
      <p:ext uri="{BB962C8B-B14F-4D97-AF65-F5344CB8AC3E}">
        <p14:creationId xmlns:p14="http://schemas.microsoft.com/office/powerpoint/2010/main" val="4032022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593" y="381000"/>
            <a:ext cx="8534400" cy="990600"/>
          </a:xfrm>
        </p:spPr>
        <p:txBody>
          <a:bodyPr>
            <a:noAutofit/>
          </a:bodyPr>
          <a:lstStyle/>
          <a:p>
            <a:pPr lvl="1" algn="l" rtl="0">
              <a:spcBef>
                <a:spcPct val="0"/>
              </a:spcBef>
            </a:pPr>
            <a:r>
              <a:rPr lang="en-US" sz="3200" kern="1200" spc="-100" dirty="0">
                <a:solidFill>
                  <a:schemeClr val="tx2"/>
                </a:solidFill>
                <a:latin typeface="+mj-lt"/>
                <a:ea typeface="+mj-ea"/>
                <a:cs typeface="+mj-cs"/>
              </a:rPr>
              <a:t>Adapting the workplace: to older workers’ needs is possible, can increase productivity…</a:t>
            </a:r>
          </a:p>
        </p:txBody>
      </p:sp>
      <p:sp>
        <p:nvSpPr>
          <p:cNvPr id="4" name="Content Placeholder 3"/>
          <p:cNvSpPr>
            <a:spLocks noGrp="1"/>
          </p:cNvSpPr>
          <p:nvPr>
            <p:ph sz="half" idx="2"/>
          </p:nvPr>
        </p:nvSpPr>
        <p:spPr>
          <a:xfrm>
            <a:off x="3733800" y="1295401"/>
            <a:ext cx="4953000" cy="1905000"/>
          </a:xfrm>
        </p:spPr>
        <p:txBody>
          <a:bodyPr>
            <a:normAutofit/>
          </a:bodyPr>
          <a:lstStyle/>
          <a:p>
            <a:pPr marL="0" lvl="1" indent="0">
              <a:spcBef>
                <a:spcPts val="0"/>
              </a:spcBef>
              <a:buNone/>
            </a:pPr>
            <a:endParaRPr lang="en-US" sz="1600" dirty="0" smtClean="0">
              <a:sym typeface="Wingdings" pitchFamily="2" charset="2"/>
            </a:endParaRPr>
          </a:p>
          <a:p>
            <a:pPr marL="0" indent="0">
              <a:buNone/>
            </a:pPr>
            <a:endParaRPr lang="en-US" sz="16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676400"/>
            <a:ext cx="2743200" cy="4042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3429000" y="1562100"/>
            <a:ext cx="5562600" cy="4914900"/>
          </a:xfrm>
        </p:spPr>
        <p:txBody>
          <a:bodyPr>
            <a:noAutofit/>
          </a:bodyPr>
          <a:lstStyle/>
          <a:p>
            <a:pPr marL="0" indent="0">
              <a:buNone/>
            </a:pPr>
            <a:r>
              <a:rPr lang="en-US" sz="1800" b="1" dirty="0" smtClean="0">
                <a:solidFill>
                  <a:schemeClr val="accent1"/>
                </a:solidFill>
              </a:rPr>
              <a:t>BMW helped older workers be as productive as younger workers</a:t>
            </a:r>
          </a:p>
          <a:p>
            <a:pPr marL="0" indent="0">
              <a:buNone/>
            </a:pPr>
            <a:r>
              <a:rPr lang="en-US" sz="1800" b="1" dirty="0" smtClean="0"/>
              <a:t>Initial condition</a:t>
            </a:r>
            <a:r>
              <a:rPr lang="en-US" sz="1800" dirty="0" smtClean="0"/>
              <a:t>:</a:t>
            </a:r>
            <a:r>
              <a:rPr lang="en-US" sz="1800" b="1" dirty="0"/>
              <a:t> </a:t>
            </a:r>
            <a:r>
              <a:rPr lang="en-US" sz="1800" dirty="0" smtClean="0"/>
              <a:t>Aging assembly line workforce</a:t>
            </a:r>
          </a:p>
          <a:p>
            <a:pPr marL="0" indent="0">
              <a:spcBef>
                <a:spcPts val="360"/>
              </a:spcBef>
              <a:buSzPts val="1500"/>
              <a:buNone/>
            </a:pPr>
            <a:r>
              <a:rPr lang="en-US" sz="1800" b="1" dirty="0" smtClean="0"/>
              <a:t>Result : </a:t>
            </a:r>
            <a:r>
              <a:rPr lang="en-US" sz="1500" dirty="0" smtClean="0">
                <a:solidFill>
                  <a:srgbClr val="000000"/>
                </a:solidFill>
              </a:rPr>
              <a:t>7</a:t>
            </a:r>
            <a:r>
              <a:rPr lang="en-US" sz="1500" dirty="0">
                <a:solidFill>
                  <a:srgbClr val="000000"/>
                </a:solidFill>
              </a:rPr>
              <a:t>% productivity improvement in one year, </a:t>
            </a:r>
            <a:r>
              <a:rPr lang="en-US" sz="1500" dirty="0" smtClean="0">
                <a:solidFill>
                  <a:srgbClr val="000000"/>
                </a:solidFill>
              </a:rPr>
              <a:t>equalizing </a:t>
            </a:r>
            <a:r>
              <a:rPr lang="en-US" sz="1500" dirty="0">
                <a:solidFill>
                  <a:srgbClr val="000000"/>
                </a:solidFill>
              </a:rPr>
              <a:t>the productivity of lines </a:t>
            </a:r>
            <a:r>
              <a:rPr lang="en-US" sz="1500" dirty="0" smtClean="0">
                <a:solidFill>
                  <a:srgbClr val="000000"/>
                </a:solidFill>
              </a:rPr>
              <a:t>staffed </a:t>
            </a:r>
            <a:r>
              <a:rPr lang="en-US" sz="1500" dirty="0">
                <a:solidFill>
                  <a:srgbClr val="000000"/>
                </a:solidFill>
              </a:rPr>
              <a:t>by younger workers</a:t>
            </a:r>
            <a:endParaRPr lang="en-US" sz="1500" dirty="0" smtClean="0">
              <a:effectLst/>
            </a:endParaRPr>
          </a:p>
          <a:p>
            <a:pPr marL="0" indent="0">
              <a:buNone/>
            </a:pPr>
            <a:r>
              <a:rPr lang="en-US" sz="1800" b="1" dirty="0" smtClean="0"/>
              <a:t>How?:</a:t>
            </a:r>
            <a:r>
              <a:rPr lang="en-US" sz="1800" dirty="0" smtClean="0"/>
              <a:t> Pilot assembly line with design and equipment changes and changes in work practices</a:t>
            </a:r>
          </a:p>
          <a:p>
            <a:pPr marL="285750" indent="-285750"/>
            <a:r>
              <a:rPr lang="en-US" sz="1800" dirty="0" smtClean="0"/>
              <a:t>70 changes to workplace equipment reduced physical strain and the chances of error</a:t>
            </a:r>
          </a:p>
          <a:p>
            <a:pPr marL="285750" indent="-285750"/>
            <a:r>
              <a:rPr lang="en-US" sz="1800" dirty="0" smtClean="0"/>
              <a:t>Job rotation across </a:t>
            </a:r>
            <a:r>
              <a:rPr lang="en-US" sz="1800" dirty="0"/>
              <a:t>workstations during a shift in </a:t>
            </a:r>
            <a:r>
              <a:rPr lang="en-US" sz="1800" dirty="0" smtClean="0"/>
              <a:t>order to </a:t>
            </a:r>
            <a:r>
              <a:rPr lang="en-US" sz="1800" dirty="0"/>
              <a:t>balance the load on workers’ </a:t>
            </a:r>
            <a:r>
              <a:rPr lang="en-US" sz="1800" dirty="0" smtClean="0"/>
              <a:t>bodies</a:t>
            </a:r>
          </a:p>
          <a:p>
            <a:pPr marL="285750" indent="-285750"/>
            <a:r>
              <a:rPr lang="en-US" sz="1800" dirty="0" smtClean="0"/>
              <a:t>Physiotherapist developed strength and stretching exercises for workers to do every day</a:t>
            </a:r>
            <a:endParaRPr lang="en-US" sz="1800" dirty="0"/>
          </a:p>
          <a:p>
            <a:pPr marL="0" lvl="1" indent="0">
              <a:buNone/>
            </a:pPr>
            <a:r>
              <a:rPr lang="en-US" sz="1800" b="1" dirty="0" smtClean="0"/>
              <a:t>Cost-effective</a:t>
            </a:r>
            <a:r>
              <a:rPr lang="en-US" sz="1800" dirty="0" smtClean="0"/>
              <a:t>: US$40,000</a:t>
            </a:r>
          </a:p>
          <a:p>
            <a:pPr marL="0" indent="0">
              <a:buNone/>
            </a:pPr>
            <a:endParaRPr lang="en-US" sz="1800" dirty="0" smtClean="0"/>
          </a:p>
          <a:p>
            <a:pPr marL="0" indent="0">
              <a:buNone/>
            </a:pPr>
            <a:endParaRPr lang="en-US" sz="1800" dirty="0" smtClean="0"/>
          </a:p>
          <a:p>
            <a:pPr marL="0" indent="0">
              <a:buNone/>
            </a:pPr>
            <a:endParaRPr lang="en-US" sz="1800" dirty="0" smtClean="0"/>
          </a:p>
        </p:txBody>
      </p:sp>
      <p:sp>
        <p:nvSpPr>
          <p:cNvPr id="6" name="TextBox 5"/>
          <p:cNvSpPr txBox="1"/>
          <p:nvPr/>
        </p:nvSpPr>
        <p:spPr>
          <a:xfrm>
            <a:off x="228600" y="6324600"/>
            <a:ext cx="3633110" cy="369332"/>
          </a:xfrm>
          <a:prstGeom prst="rect">
            <a:avLst/>
          </a:prstGeom>
          <a:noFill/>
        </p:spPr>
        <p:txBody>
          <a:bodyPr wrap="none" rtlCol="0">
            <a:spAutoFit/>
          </a:bodyPr>
          <a:lstStyle/>
          <a:p>
            <a:r>
              <a:rPr lang="en-US" spc="-100" dirty="0" smtClean="0">
                <a:solidFill>
                  <a:schemeClr val="tx2"/>
                </a:solidFill>
              </a:rPr>
              <a:t>BMW 2017 production line pilot in Bavaria</a:t>
            </a:r>
            <a:endParaRPr lang="en-US" dirty="0"/>
          </a:p>
        </p:txBody>
      </p:sp>
    </p:spTree>
    <p:extLst>
      <p:ext uri="{BB962C8B-B14F-4D97-AF65-F5344CB8AC3E}">
        <p14:creationId xmlns:p14="http://schemas.microsoft.com/office/powerpoint/2010/main" val="3878065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14742"/>
            <a:ext cx="8229600" cy="990600"/>
          </a:xfrm>
        </p:spPr>
        <p:txBody>
          <a:bodyPr>
            <a:noAutofit/>
          </a:bodyPr>
          <a:lstStyle/>
          <a:p>
            <a:pPr lvl="1" algn="ctr" rtl="0">
              <a:spcBef>
                <a:spcPct val="0"/>
              </a:spcBef>
            </a:pPr>
            <a:r>
              <a:rPr lang="en-US" sz="3200" kern="1200" spc="-100" dirty="0">
                <a:solidFill>
                  <a:schemeClr val="tx2"/>
                </a:solidFill>
                <a:latin typeface="+mj-lt"/>
                <a:ea typeface="+mj-ea"/>
                <a:cs typeface="+mj-cs"/>
              </a:rPr>
              <a:t>... And is cost-effective: through Ergonomics changes to in-work practices and tools</a:t>
            </a:r>
          </a:p>
        </p:txBody>
      </p:sp>
      <p:sp>
        <p:nvSpPr>
          <p:cNvPr id="4" name="Content Placeholder 3"/>
          <p:cNvSpPr>
            <a:spLocks noGrp="1"/>
          </p:cNvSpPr>
          <p:nvPr>
            <p:ph sz="half" idx="2"/>
          </p:nvPr>
        </p:nvSpPr>
        <p:spPr>
          <a:xfrm>
            <a:off x="4648200" y="1295399"/>
            <a:ext cx="4038600" cy="5272921"/>
          </a:xfrm>
          <a:solidFill>
            <a:schemeClr val="accent1">
              <a:lumMod val="40000"/>
              <a:lumOff val="60000"/>
            </a:schemeClr>
          </a:solidFill>
        </p:spPr>
        <p:txBody>
          <a:bodyPr>
            <a:noAutofit/>
          </a:bodyPr>
          <a:lstStyle/>
          <a:p>
            <a:pPr marL="0" indent="0">
              <a:spcBef>
                <a:spcPts val="0"/>
              </a:spcBef>
              <a:buNone/>
            </a:pPr>
            <a:r>
              <a:rPr lang="en-US" sz="2000" b="1" dirty="0" smtClean="0"/>
              <a:t>Magnifying lenses</a:t>
            </a:r>
          </a:p>
          <a:p>
            <a:pPr marL="0" indent="0">
              <a:spcBef>
                <a:spcPts val="0"/>
              </a:spcBef>
              <a:buNone/>
            </a:pPr>
            <a:r>
              <a:rPr lang="en-US" sz="1800" dirty="0" smtClean="0"/>
              <a:t>Cost &lt;€1,000</a:t>
            </a:r>
          </a:p>
          <a:p>
            <a:pPr marL="0" indent="0">
              <a:spcBef>
                <a:spcPts val="0"/>
              </a:spcBef>
              <a:buNone/>
            </a:pPr>
            <a:r>
              <a:rPr lang="en-US" sz="1800" dirty="0" smtClean="0"/>
              <a:t>Reduce eyestrain &amp; minimize errors</a:t>
            </a:r>
          </a:p>
          <a:p>
            <a:pPr marL="0" indent="0">
              <a:spcBef>
                <a:spcPts val="0"/>
              </a:spcBef>
              <a:buNone/>
            </a:pPr>
            <a:r>
              <a:rPr lang="en-US" sz="2000" b="1" dirty="0" smtClean="0"/>
              <a:t>Adjustable worktables</a:t>
            </a:r>
          </a:p>
          <a:p>
            <a:pPr marL="0" indent="0">
              <a:spcBef>
                <a:spcPts val="0"/>
              </a:spcBef>
              <a:buNone/>
            </a:pPr>
            <a:r>
              <a:rPr lang="en-US" sz="1800" dirty="0" smtClean="0"/>
              <a:t>No Cost</a:t>
            </a:r>
          </a:p>
          <a:p>
            <a:pPr marL="0" indent="0">
              <a:spcBef>
                <a:spcPts val="0"/>
              </a:spcBef>
              <a:buNone/>
            </a:pPr>
            <a:r>
              <a:rPr lang="en-US" sz="1800" dirty="0" smtClean="0"/>
              <a:t>Ease physical strain &amp; facilitate</a:t>
            </a:r>
          </a:p>
          <a:p>
            <a:pPr marL="0" indent="0">
              <a:spcBef>
                <a:spcPts val="0"/>
              </a:spcBef>
              <a:buNone/>
            </a:pPr>
            <a:r>
              <a:rPr lang="en-US" sz="1800" dirty="0" smtClean="0"/>
              <a:t>personnel rotation during shifts</a:t>
            </a:r>
          </a:p>
          <a:p>
            <a:pPr marL="0" indent="0">
              <a:spcBef>
                <a:spcPts val="0"/>
              </a:spcBef>
              <a:buNone/>
            </a:pPr>
            <a:r>
              <a:rPr lang="en-US" sz="2000" b="1" dirty="0" smtClean="0"/>
              <a:t>Large-handled gripping tools</a:t>
            </a:r>
          </a:p>
          <a:p>
            <a:pPr marL="0" indent="0">
              <a:spcBef>
                <a:spcPts val="0"/>
              </a:spcBef>
              <a:buNone/>
            </a:pPr>
            <a:r>
              <a:rPr lang="en-US" sz="1800" dirty="0" smtClean="0"/>
              <a:t>No Cost</a:t>
            </a:r>
          </a:p>
          <a:p>
            <a:pPr marL="0" indent="0">
              <a:spcBef>
                <a:spcPts val="0"/>
              </a:spcBef>
              <a:buNone/>
            </a:pPr>
            <a:r>
              <a:rPr lang="en-US" sz="1800" dirty="0" smtClean="0"/>
              <a:t>Reduce strain on arms</a:t>
            </a:r>
          </a:p>
          <a:p>
            <a:pPr marL="0" indent="0">
              <a:spcBef>
                <a:spcPts val="0"/>
              </a:spcBef>
              <a:buNone/>
            </a:pPr>
            <a:r>
              <a:rPr lang="en-US" sz="2000" b="1" dirty="0" smtClean="0"/>
              <a:t>Stackable transport containers</a:t>
            </a:r>
          </a:p>
          <a:p>
            <a:pPr marL="0" indent="0">
              <a:spcBef>
                <a:spcPts val="0"/>
              </a:spcBef>
              <a:buNone/>
            </a:pPr>
            <a:r>
              <a:rPr lang="en-US" sz="1800" dirty="0" smtClean="0"/>
              <a:t>No Cost</a:t>
            </a:r>
          </a:p>
          <a:p>
            <a:pPr marL="0" indent="0">
              <a:spcBef>
                <a:spcPts val="0"/>
              </a:spcBef>
              <a:buNone/>
            </a:pPr>
            <a:r>
              <a:rPr lang="en-US" sz="1800" dirty="0" smtClean="0"/>
              <a:t>Ease physical strain &amp; facilitate</a:t>
            </a:r>
          </a:p>
          <a:p>
            <a:pPr marL="0" indent="0">
              <a:spcBef>
                <a:spcPts val="0"/>
              </a:spcBef>
              <a:buNone/>
            </a:pPr>
            <a:r>
              <a:rPr lang="en-US" sz="1800" dirty="0" smtClean="0"/>
              <a:t>personnel rotation during shifts</a:t>
            </a:r>
          </a:p>
          <a:p>
            <a:pPr marL="0" indent="0">
              <a:spcBef>
                <a:spcPts val="0"/>
              </a:spcBef>
              <a:buNone/>
            </a:pPr>
            <a:r>
              <a:rPr lang="en-US" sz="2000" b="1" dirty="0"/>
              <a:t>Manual hoisting cranes</a:t>
            </a:r>
          </a:p>
          <a:p>
            <a:pPr marL="0" indent="0">
              <a:spcBef>
                <a:spcPts val="0"/>
              </a:spcBef>
              <a:buNone/>
            </a:pPr>
            <a:r>
              <a:rPr lang="en-US" sz="1800" dirty="0"/>
              <a:t>Cost &lt;€1,000</a:t>
            </a:r>
          </a:p>
          <a:p>
            <a:pPr marL="0" indent="0">
              <a:spcBef>
                <a:spcPts val="0"/>
              </a:spcBef>
              <a:buNone/>
            </a:pPr>
            <a:r>
              <a:rPr lang="en-US" sz="1800" dirty="0"/>
              <a:t>Reduce strain on back</a:t>
            </a:r>
            <a:endParaRPr lang="en-US" sz="1800" dirty="0" smtClean="0"/>
          </a:p>
        </p:txBody>
      </p:sp>
      <p:sp>
        <p:nvSpPr>
          <p:cNvPr id="5" name="Rectangle 4"/>
          <p:cNvSpPr/>
          <p:nvPr/>
        </p:nvSpPr>
        <p:spPr>
          <a:xfrm>
            <a:off x="533400" y="1305342"/>
            <a:ext cx="3962400" cy="5262979"/>
          </a:xfrm>
          <a:prstGeom prst="rect">
            <a:avLst/>
          </a:prstGeom>
          <a:solidFill>
            <a:schemeClr val="accent1">
              <a:lumMod val="40000"/>
              <a:lumOff val="60000"/>
            </a:schemeClr>
          </a:solidFill>
        </p:spPr>
        <p:txBody>
          <a:bodyPr wrap="square">
            <a:spAutoFit/>
          </a:bodyPr>
          <a:lstStyle/>
          <a:p>
            <a:r>
              <a:rPr lang="en-US" sz="2000" b="1" dirty="0"/>
              <a:t>Wooden flooring</a:t>
            </a:r>
          </a:p>
          <a:p>
            <a:r>
              <a:rPr lang="en-US" dirty="0"/>
              <a:t>Cost &lt;€5,000</a:t>
            </a:r>
          </a:p>
          <a:p>
            <a:r>
              <a:rPr lang="en-US" dirty="0"/>
              <a:t>Reduces knee strain </a:t>
            </a:r>
            <a:r>
              <a:rPr lang="en-US" dirty="0" smtClean="0"/>
              <a:t>&amp; exposure </a:t>
            </a:r>
            <a:r>
              <a:rPr lang="en-US" dirty="0"/>
              <a:t>to static electricity jolt</a:t>
            </a:r>
          </a:p>
          <a:p>
            <a:r>
              <a:rPr lang="en-US" sz="2000" b="1" dirty="0"/>
              <a:t>Barbershop chairs</a:t>
            </a:r>
          </a:p>
          <a:p>
            <a:r>
              <a:rPr lang="en-US" dirty="0"/>
              <a:t>Cost &lt;€1,000</a:t>
            </a:r>
          </a:p>
          <a:p>
            <a:r>
              <a:rPr lang="en-US" dirty="0"/>
              <a:t>Enable short breaks </a:t>
            </a:r>
            <a:r>
              <a:rPr lang="en-US" dirty="0" smtClean="0"/>
              <a:t>&amp; </a:t>
            </a:r>
            <a:r>
              <a:rPr lang="en-US" dirty="0"/>
              <a:t>alternating</a:t>
            </a:r>
          </a:p>
          <a:p>
            <a:r>
              <a:rPr lang="en-US" dirty="0"/>
              <a:t>physical strain (workers can stand or sit)</a:t>
            </a:r>
          </a:p>
          <a:p>
            <a:r>
              <a:rPr lang="en-US" sz="2000" b="1" dirty="0"/>
              <a:t>Orthopedic footwear</a:t>
            </a:r>
          </a:p>
          <a:p>
            <a:r>
              <a:rPr lang="en-US" dirty="0"/>
              <a:t>Cost &lt;€2,000</a:t>
            </a:r>
          </a:p>
          <a:p>
            <a:r>
              <a:rPr lang="en-US" dirty="0"/>
              <a:t>Reduces strain on feet</a:t>
            </a:r>
          </a:p>
          <a:p>
            <a:r>
              <a:rPr lang="en-US" sz="2000" b="1" dirty="0"/>
              <a:t>Angled monitors</a:t>
            </a:r>
          </a:p>
          <a:p>
            <a:r>
              <a:rPr lang="en-US" dirty="0"/>
              <a:t>No Cost</a:t>
            </a:r>
          </a:p>
          <a:p>
            <a:r>
              <a:rPr lang="en-US" dirty="0"/>
              <a:t>Reduce eyestrain</a:t>
            </a:r>
          </a:p>
          <a:p>
            <a:r>
              <a:rPr lang="en-US" sz="2000" b="1" dirty="0" smtClean="0"/>
              <a:t>Larger </a:t>
            </a:r>
            <a:r>
              <a:rPr lang="en-US" sz="2000" b="1" dirty="0"/>
              <a:t>typeface </a:t>
            </a:r>
            <a:r>
              <a:rPr lang="en-US" sz="2000" b="1" dirty="0" smtClean="0"/>
              <a:t>on computer </a:t>
            </a:r>
            <a:r>
              <a:rPr lang="en-US" sz="2000" b="1" dirty="0"/>
              <a:t>screens</a:t>
            </a:r>
          </a:p>
          <a:p>
            <a:r>
              <a:rPr lang="en-US" dirty="0"/>
              <a:t>No </a:t>
            </a:r>
            <a:r>
              <a:rPr lang="en-US" dirty="0" smtClean="0"/>
              <a:t>Cost</a:t>
            </a:r>
          </a:p>
        </p:txBody>
      </p:sp>
      <p:sp>
        <p:nvSpPr>
          <p:cNvPr id="6" name="TextBox 5"/>
          <p:cNvSpPr txBox="1"/>
          <p:nvPr/>
        </p:nvSpPr>
        <p:spPr>
          <a:xfrm>
            <a:off x="381000" y="6488668"/>
            <a:ext cx="3633110" cy="369332"/>
          </a:xfrm>
          <a:prstGeom prst="rect">
            <a:avLst/>
          </a:prstGeom>
          <a:noFill/>
        </p:spPr>
        <p:txBody>
          <a:bodyPr wrap="none" rtlCol="0">
            <a:spAutoFit/>
          </a:bodyPr>
          <a:lstStyle/>
          <a:p>
            <a:r>
              <a:rPr lang="en-US" spc="-100" dirty="0" smtClean="0">
                <a:solidFill>
                  <a:schemeClr val="tx2"/>
                </a:solidFill>
              </a:rPr>
              <a:t>BMW 2017 production line pilot in Bavaria</a:t>
            </a:r>
            <a:endParaRPr lang="en-US" dirty="0"/>
          </a:p>
        </p:txBody>
      </p:sp>
    </p:spTree>
    <p:extLst>
      <p:ext uri="{BB962C8B-B14F-4D97-AF65-F5344CB8AC3E}">
        <p14:creationId xmlns:p14="http://schemas.microsoft.com/office/powerpoint/2010/main" val="36290787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0999" y="1719070"/>
            <a:ext cx="8407893" cy="4681729"/>
          </a:xfrm>
        </p:spPr>
        <p:txBody>
          <a:bodyPr>
            <a:normAutofit/>
          </a:bodyPr>
          <a:lstStyle/>
          <a:p>
            <a:pPr marL="0" indent="0">
              <a:buNone/>
            </a:pPr>
            <a:r>
              <a:rPr lang="en-US" sz="2400" dirty="0" smtClean="0"/>
              <a:t>2. Better-skilled </a:t>
            </a:r>
            <a:r>
              <a:rPr lang="en-US" sz="2400" dirty="0"/>
              <a:t>and more dynamic </a:t>
            </a:r>
            <a:r>
              <a:rPr lang="en-US" sz="2400" dirty="0" smtClean="0"/>
              <a:t>workers</a:t>
            </a:r>
          </a:p>
          <a:p>
            <a:pPr marL="800100" lvl="2" indent="0">
              <a:buNone/>
            </a:pPr>
            <a:r>
              <a:rPr lang="en-US" sz="2000" dirty="0">
                <a:solidFill>
                  <a:srgbClr val="3B40FB"/>
                </a:solidFill>
              </a:rPr>
              <a:t>Remove barriers for optimal education decisions throughout the life cycle</a:t>
            </a:r>
          </a:p>
          <a:p>
            <a:pPr marL="1588770" lvl="3" indent="-514350">
              <a:spcBef>
                <a:spcPts val="0"/>
              </a:spcBef>
            </a:pPr>
            <a:r>
              <a:rPr lang="en-US" sz="1800" dirty="0"/>
              <a:t>Role of early childhood development to foster cognitive skills</a:t>
            </a:r>
          </a:p>
          <a:p>
            <a:pPr marL="1588770" lvl="3" indent="-514350">
              <a:spcBef>
                <a:spcPts val="0"/>
              </a:spcBef>
            </a:pPr>
            <a:r>
              <a:rPr lang="en-US" sz="1800" dirty="0"/>
              <a:t>Employment observatories to provide adequate information about education decisions</a:t>
            </a:r>
          </a:p>
          <a:p>
            <a:pPr marL="1588770" lvl="3" indent="-514350">
              <a:spcBef>
                <a:spcPts val="0"/>
              </a:spcBef>
            </a:pPr>
            <a:r>
              <a:rPr lang="en-US" sz="1800" dirty="0"/>
              <a:t>Higher educated workers are also more mobile at older age</a:t>
            </a:r>
          </a:p>
          <a:p>
            <a:pPr marL="1588770" lvl="3" indent="-514350">
              <a:spcBef>
                <a:spcPts val="0"/>
              </a:spcBef>
            </a:pPr>
            <a:r>
              <a:rPr lang="en-US" sz="1800" dirty="0"/>
              <a:t>Role of EPL (stricter EPL, more firm-sponsored training?)</a:t>
            </a:r>
          </a:p>
          <a:p>
            <a:pPr marL="1588770" lvl="3" indent="-514350">
              <a:spcBef>
                <a:spcPts val="0"/>
              </a:spcBef>
            </a:pPr>
            <a:r>
              <a:rPr lang="en-US" sz="1800" dirty="0"/>
              <a:t>Role of employers in training</a:t>
            </a:r>
          </a:p>
          <a:p>
            <a:pPr marL="800100" lvl="2" indent="0">
              <a:buNone/>
            </a:pPr>
            <a:r>
              <a:rPr lang="en-US" sz="2000" dirty="0">
                <a:solidFill>
                  <a:srgbClr val="3B40FB"/>
                </a:solidFill>
              </a:rPr>
              <a:t>Non-cognitive skills key for willingness to learn, taking risks, looking for opportunities, openness to new experiences</a:t>
            </a:r>
          </a:p>
          <a:p>
            <a:pPr marL="1588770" lvl="3" indent="-514350">
              <a:spcBef>
                <a:spcPts val="0"/>
              </a:spcBef>
            </a:pPr>
            <a:r>
              <a:rPr lang="en-US" sz="1800" dirty="0"/>
              <a:t>Many of these “soft skills” are malleable also during adolescence and early adulthood</a:t>
            </a:r>
          </a:p>
          <a:p>
            <a:pPr marL="1588770" lvl="3" indent="-514350">
              <a:spcBef>
                <a:spcPts val="0"/>
              </a:spcBef>
            </a:pPr>
            <a:r>
              <a:rPr lang="en-US" sz="1800" dirty="0"/>
              <a:t>Training in these areas for young adults may have large payoffs in later life</a:t>
            </a:r>
          </a:p>
          <a:p>
            <a:pPr marL="1588770" lvl="3" indent="-514350"/>
            <a:endParaRPr lang="en-US" sz="1800" dirty="0" smtClean="0"/>
          </a:p>
          <a:p>
            <a:pPr marL="1588770" lvl="3" indent="-514350"/>
            <a:endParaRPr lang="en-US" sz="1800" dirty="0" smtClean="0"/>
          </a:p>
        </p:txBody>
      </p:sp>
      <p:sp>
        <p:nvSpPr>
          <p:cNvPr id="2" name="Title 1"/>
          <p:cNvSpPr>
            <a:spLocks noGrp="1"/>
          </p:cNvSpPr>
          <p:nvPr>
            <p:ph type="title"/>
          </p:nvPr>
        </p:nvSpPr>
        <p:spPr/>
        <p:txBody>
          <a:bodyPr>
            <a:noAutofit/>
          </a:bodyPr>
          <a:lstStyle/>
          <a:p>
            <a:r>
              <a:rPr lang="en-US" sz="3600" u="sng" dirty="0"/>
              <a:t>Active </a:t>
            </a:r>
            <a:r>
              <a:rPr lang="en-US" sz="3600" u="sng" dirty="0" smtClean="0"/>
              <a:t>Aging</a:t>
            </a:r>
            <a:r>
              <a:rPr lang="en-US" sz="3600" u="sng" dirty="0"/>
              <a:t>:</a:t>
            </a:r>
            <a:r>
              <a:rPr lang="en-US" sz="3600" dirty="0"/>
              <a:t> How To Ensure It? (cont’d</a:t>
            </a:r>
            <a:r>
              <a:rPr lang="en-US" sz="3600" dirty="0" smtClean="0"/>
              <a:t>)</a:t>
            </a:r>
            <a:endParaRPr lang="en-US" sz="3600" dirty="0"/>
          </a:p>
        </p:txBody>
      </p:sp>
    </p:spTree>
    <p:extLst>
      <p:ext uri="{BB962C8B-B14F-4D97-AF65-F5344CB8AC3E}">
        <p14:creationId xmlns:p14="http://schemas.microsoft.com/office/powerpoint/2010/main" val="24867713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533400"/>
            <a:ext cx="8229600" cy="792162"/>
          </a:xfrm>
        </p:spPr>
        <p:txBody>
          <a:bodyPr>
            <a:noAutofit/>
          </a:bodyPr>
          <a:lstStyle/>
          <a:p>
            <a:r>
              <a:rPr lang="en-US" sz="3200" dirty="0"/>
              <a:t>Latvia–</a:t>
            </a:r>
            <a:r>
              <a:rPr lang="en-US" sz="3200" dirty="0" err="1"/>
              <a:t>ALMP</a:t>
            </a:r>
            <a:r>
              <a:rPr lang="en-US" sz="3200" dirty="0"/>
              <a:t> p</a:t>
            </a:r>
            <a:r>
              <a:rPr lang="en-US" sz="3200" dirty="0" smtClean="0"/>
              <a:t>rograms work differently</a:t>
            </a:r>
            <a:r>
              <a:rPr lang="lv-LV" sz="3200" dirty="0" smtClean="0"/>
              <a:t> for </a:t>
            </a:r>
            <a:r>
              <a:rPr lang="en-US" sz="3200" dirty="0" smtClean="0"/>
              <a:t>youth and older workers</a:t>
            </a:r>
            <a:endParaRPr lang="lv-LV" sz="3200" dirty="0"/>
          </a:p>
        </p:txBody>
      </p:sp>
      <p:pic>
        <p:nvPicPr>
          <p:cNvPr id="23555"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1600200"/>
            <a:ext cx="7543800" cy="4983163"/>
          </a:xfrm>
          <a:noFill/>
        </p:spPr>
      </p:pic>
    </p:spTree>
    <p:extLst>
      <p:ext uri="{BB962C8B-B14F-4D97-AF65-F5344CB8AC3E}">
        <p14:creationId xmlns:p14="http://schemas.microsoft.com/office/powerpoint/2010/main" val="2647418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295400"/>
            <a:ext cx="7848600" cy="1927225"/>
          </a:xfrm>
        </p:spPr>
        <p:txBody>
          <a:bodyPr/>
          <a:lstStyle/>
          <a:p>
            <a:r>
              <a:rPr lang="en-US" sz="3600" dirty="0" smtClean="0"/>
              <a:t>How Are countries Aging?</a:t>
            </a:r>
            <a:endParaRPr lang="en-US" sz="3600" dirty="0"/>
          </a:p>
        </p:txBody>
      </p:sp>
      <p:sp>
        <p:nvSpPr>
          <p:cNvPr id="5" name="Subtitle 4"/>
          <p:cNvSpPr>
            <a:spLocks noGrp="1"/>
          </p:cNvSpPr>
          <p:nvPr>
            <p:ph type="subTitle" idx="1"/>
          </p:nvPr>
        </p:nvSpPr>
        <p:spPr/>
        <p:txBody>
          <a:bodyPr/>
          <a:lstStyle/>
          <a:p>
            <a:r>
              <a:rPr lang="en-US" dirty="0" smtClean="0"/>
              <a:t>Demographic trends and projections</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4724768"/>
            <a:ext cx="2847975" cy="213323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6500" y="4745550"/>
            <a:ext cx="2860198" cy="213323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81000"/>
            <a:ext cx="2847975" cy="160020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86500" y="381000"/>
            <a:ext cx="2857500" cy="1600200"/>
          </a:xfrm>
          <a:prstGeom prst="rect">
            <a:avLst/>
          </a:prstGeom>
        </p:spPr>
      </p:pic>
    </p:spTree>
    <p:extLst>
      <p:ext uri="{BB962C8B-B14F-4D97-AF65-F5344CB8AC3E}">
        <p14:creationId xmlns:p14="http://schemas.microsoft.com/office/powerpoint/2010/main" val="3605071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Forces behind demographic change matter</a:t>
            </a:r>
            <a:endParaRPr lang="en-US" sz="3200" dirty="0"/>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30" y="1524000"/>
            <a:ext cx="4551290" cy="3581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523999"/>
            <a:ext cx="4441407"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457200" y="3200400"/>
            <a:ext cx="685800" cy="72390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4930" y="5252450"/>
            <a:ext cx="4373535" cy="1477328"/>
          </a:xfrm>
          <a:prstGeom prst="rect">
            <a:avLst/>
          </a:prstGeom>
          <a:ln>
            <a:solidFill>
              <a:schemeClr val="tx1"/>
            </a:solidFill>
          </a:ln>
        </p:spPr>
        <p:txBody>
          <a:bodyPr wrap="square">
            <a:spAutoFit/>
          </a:bodyPr>
          <a:lstStyle/>
          <a:p>
            <a:pPr marL="285750" indent="-285750">
              <a:buFontTx/>
              <a:buChar char="-"/>
            </a:pPr>
            <a:r>
              <a:rPr lang="en-US" dirty="0" smtClean="0"/>
              <a:t>Decrease </a:t>
            </a:r>
            <a:r>
              <a:rPr lang="en-US" dirty="0"/>
              <a:t>in labor force </a:t>
            </a:r>
            <a:r>
              <a:rPr lang="en-US" dirty="0" smtClean="0"/>
              <a:t>3% </a:t>
            </a:r>
            <a:r>
              <a:rPr lang="en-US" dirty="0"/>
              <a:t>over </a:t>
            </a:r>
            <a:r>
              <a:rPr lang="en-US" dirty="0" smtClean="0"/>
              <a:t>2010-2030</a:t>
            </a:r>
          </a:p>
          <a:p>
            <a:pPr marL="285750" indent="-285750">
              <a:buFontTx/>
              <a:buChar char="-"/>
            </a:pPr>
            <a:r>
              <a:rPr lang="en-US" dirty="0"/>
              <a:t>Share pop 50+ (2010)	</a:t>
            </a:r>
            <a:r>
              <a:rPr lang="en-US" dirty="0" smtClean="0"/>
              <a:t>36%</a:t>
            </a:r>
            <a:endParaRPr lang="en-US" dirty="0"/>
          </a:p>
          <a:p>
            <a:pPr marL="285750" indent="-285750">
              <a:buFontTx/>
              <a:buChar char="-"/>
            </a:pPr>
            <a:r>
              <a:rPr lang="en-US" dirty="0"/>
              <a:t>Share pop 50+ (2030)	</a:t>
            </a:r>
            <a:r>
              <a:rPr lang="en-US" dirty="0" smtClean="0"/>
              <a:t>44%</a:t>
            </a:r>
            <a:endParaRPr lang="en-US" dirty="0"/>
          </a:p>
          <a:p>
            <a:pPr marL="285750" indent="-285750">
              <a:buFontTx/>
              <a:buChar char="-"/>
            </a:pPr>
            <a:endParaRPr lang="en-US" dirty="0"/>
          </a:p>
        </p:txBody>
      </p:sp>
      <p:sp>
        <p:nvSpPr>
          <p:cNvPr id="7" name="Rectangle 6"/>
          <p:cNvSpPr/>
          <p:nvPr/>
        </p:nvSpPr>
        <p:spPr>
          <a:xfrm>
            <a:off x="4724400" y="5276755"/>
            <a:ext cx="4191000" cy="400110"/>
          </a:xfrm>
          <a:prstGeom prst="rect">
            <a:avLst/>
          </a:prstGeom>
        </p:spPr>
        <p:txBody>
          <a:bodyPr wrap="square">
            <a:spAutoFit/>
          </a:bodyPr>
          <a:lstStyle/>
          <a:p>
            <a:r>
              <a:rPr lang="en-US" sz="2000" b="1" i="1" dirty="0" smtClean="0"/>
              <a:t>Baby boomers – transitional! </a:t>
            </a:r>
            <a:endParaRPr lang="en-US" sz="2000" b="1" i="1" dirty="0"/>
          </a:p>
        </p:txBody>
      </p:sp>
    </p:spTree>
    <p:extLst>
      <p:ext uri="{BB962C8B-B14F-4D97-AF65-F5344CB8AC3E}">
        <p14:creationId xmlns:p14="http://schemas.microsoft.com/office/powerpoint/2010/main" val="2413758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Forces behind demographic change matter</a:t>
            </a:r>
            <a:endParaRPr lang="en-US" sz="32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527" y="1523999"/>
            <a:ext cx="4313237" cy="339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1764" y="1540038"/>
            <a:ext cx="4189413"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34930" y="5105400"/>
            <a:ext cx="4373535" cy="1477328"/>
          </a:xfrm>
          <a:prstGeom prst="rect">
            <a:avLst/>
          </a:prstGeom>
          <a:ln>
            <a:solidFill>
              <a:schemeClr val="tx1"/>
            </a:solidFill>
          </a:ln>
        </p:spPr>
        <p:txBody>
          <a:bodyPr wrap="square">
            <a:spAutoFit/>
          </a:bodyPr>
          <a:lstStyle/>
          <a:p>
            <a:pPr marL="285750" indent="-285750">
              <a:buFontTx/>
              <a:buChar char="-"/>
            </a:pPr>
            <a:r>
              <a:rPr lang="en-US" dirty="0" smtClean="0"/>
              <a:t>Decrease </a:t>
            </a:r>
            <a:r>
              <a:rPr lang="en-US" dirty="0"/>
              <a:t>in labor force </a:t>
            </a:r>
            <a:r>
              <a:rPr lang="en-US" dirty="0" smtClean="0"/>
              <a:t>13% </a:t>
            </a:r>
            <a:r>
              <a:rPr lang="en-US" dirty="0"/>
              <a:t>over </a:t>
            </a:r>
            <a:r>
              <a:rPr lang="en-US" dirty="0" smtClean="0"/>
              <a:t>2010-2030</a:t>
            </a:r>
          </a:p>
          <a:p>
            <a:pPr marL="285750" indent="-285750">
              <a:buFontTx/>
              <a:buChar char="-"/>
            </a:pPr>
            <a:r>
              <a:rPr lang="en-US" dirty="0"/>
              <a:t>Share pop 50+ (2010)	</a:t>
            </a:r>
            <a:r>
              <a:rPr lang="en-US" dirty="0" smtClean="0"/>
              <a:t>37%</a:t>
            </a:r>
            <a:endParaRPr lang="en-US" dirty="0"/>
          </a:p>
          <a:p>
            <a:pPr marL="285750" indent="-285750">
              <a:buFontTx/>
              <a:buChar char="-"/>
            </a:pPr>
            <a:r>
              <a:rPr lang="en-US" dirty="0"/>
              <a:t>Share pop 50+ (2030)	</a:t>
            </a:r>
            <a:r>
              <a:rPr lang="en-US" dirty="0" smtClean="0"/>
              <a:t>41%</a:t>
            </a:r>
            <a:endParaRPr lang="en-US" dirty="0"/>
          </a:p>
          <a:p>
            <a:pPr marL="285750" indent="-285750">
              <a:buFontTx/>
              <a:buChar char="-"/>
            </a:pPr>
            <a:endParaRPr lang="en-US" dirty="0"/>
          </a:p>
        </p:txBody>
      </p:sp>
    </p:spTree>
    <p:extLst>
      <p:ext uri="{BB962C8B-B14F-4D97-AF65-F5344CB8AC3E}">
        <p14:creationId xmlns:p14="http://schemas.microsoft.com/office/powerpoint/2010/main" val="3902707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Forces behind demographic change matter</a:t>
            </a:r>
            <a:endParaRPr lang="en-US" sz="32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600200"/>
            <a:ext cx="4313237" cy="339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1600200"/>
            <a:ext cx="4189413"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20702" y="5123555"/>
            <a:ext cx="4373535" cy="1477328"/>
          </a:xfrm>
          <a:prstGeom prst="rect">
            <a:avLst/>
          </a:prstGeom>
          <a:ln>
            <a:solidFill>
              <a:schemeClr val="tx1"/>
            </a:solidFill>
          </a:ln>
        </p:spPr>
        <p:txBody>
          <a:bodyPr wrap="square">
            <a:spAutoFit/>
          </a:bodyPr>
          <a:lstStyle/>
          <a:p>
            <a:pPr marL="285750" indent="-285750">
              <a:buFontTx/>
              <a:buChar char="-"/>
            </a:pPr>
            <a:r>
              <a:rPr lang="en-US" dirty="0" smtClean="0"/>
              <a:t>Decrease </a:t>
            </a:r>
            <a:r>
              <a:rPr lang="en-US" dirty="0"/>
              <a:t>in labor force </a:t>
            </a:r>
            <a:r>
              <a:rPr lang="en-US" dirty="0" smtClean="0"/>
              <a:t>18% </a:t>
            </a:r>
            <a:r>
              <a:rPr lang="en-US" dirty="0"/>
              <a:t>over </a:t>
            </a:r>
            <a:r>
              <a:rPr lang="en-US" dirty="0" smtClean="0"/>
              <a:t>2010-2030</a:t>
            </a:r>
          </a:p>
          <a:p>
            <a:pPr marL="285750" indent="-285750">
              <a:buFontTx/>
              <a:buChar char="-"/>
            </a:pPr>
            <a:r>
              <a:rPr lang="en-US" dirty="0"/>
              <a:t>Share pop 50+ (2010)	</a:t>
            </a:r>
            <a:r>
              <a:rPr lang="en-US" dirty="0" smtClean="0"/>
              <a:t>38%</a:t>
            </a:r>
            <a:endParaRPr lang="en-US" dirty="0"/>
          </a:p>
          <a:p>
            <a:pPr marL="285750" indent="-285750">
              <a:buFontTx/>
              <a:buChar char="-"/>
            </a:pPr>
            <a:r>
              <a:rPr lang="en-US" dirty="0"/>
              <a:t>Share pop 50+ (2030)	</a:t>
            </a:r>
            <a:r>
              <a:rPr lang="en-US" dirty="0" smtClean="0"/>
              <a:t>40%</a:t>
            </a:r>
            <a:endParaRPr lang="en-US" dirty="0"/>
          </a:p>
          <a:p>
            <a:pPr marL="285750" indent="-285750">
              <a:buFontTx/>
              <a:buChar char="-"/>
            </a:pPr>
            <a:endParaRPr lang="en-US" dirty="0"/>
          </a:p>
        </p:txBody>
      </p:sp>
    </p:spTree>
    <p:extLst>
      <p:ext uri="{BB962C8B-B14F-4D97-AF65-F5344CB8AC3E}">
        <p14:creationId xmlns:p14="http://schemas.microsoft.com/office/powerpoint/2010/main" val="112811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Forces behind demographic change matter</a:t>
            </a:r>
            <a:endParaRPr lang="en-US" sz="32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780" y="1522862"/>
            <a:ext cx="4313237" cy="339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1522862"/>
            <a:ext cx="4189413"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4930" y="5105400"/>
            <a:ext cx="4373535" cy="1477328"/>
          </a:xfrm>
          <a:prstGeom prst="rect">
            <a:avLst/>
          </a:prstGeom>
          <a:ln>
            <a:solidFill>
              <a:schemeClr val="tx1"/>
            </a:solidFill>
          </a:ln>
        </p:spPr>
        <p:txBody>
          <a:bodyPr wrap="square">
            <a:spAutoFit/>
          </a:bodyPr>
          <a:lstStyle/>
          <a:p>
            <a:pPr marL="285750" indent="-285750">
              <a:buFontTx/>
              <a:buChar char="-"/>
            </a:pPr>
            <a:r>
              <a:rPr lang="en-US" dirty="0" smtClean="0"/>
              <a:t>Decrease </a:t>
            </a:r>
            <a:r>
              <a:rPr lang="en-US" dirty="0"/>
              <a:t>in labor force </a:t>
            </a:r>
            <a:r>
              <a:rPr lang="en-US" dirty="0" smtClean="0"/>
              <a:t>14% </a:t>
            </a:r>
            <a:r>
              <a:rPr lang="en-US" dirty="0"/>
              <a:t>over </a:t>
            </a:r>
            <a:r>
              <a:rPr lang="en-US" dirty="0" smtClean="0"/>
              <a:t>2010-2030</a:t>
            </a:r>
          </a:p>
          <a:p>
            <a:pPr marL="285750" indent="-285750">
              <a:buFontTx/>
              <a:buChar char="-"/>
            </a:pPr>
            <a:r>
              <a:rPr lang="en-US" dirty="0"/>
              <a:t>Share pop 50+ (2010)	</a:t>
            </a:r>
            <a:r>
              <a:rPr lang="en-US" dirty="0" smtClean="0"/>
              <a:t>35%</a:t>
            </a:r>
            <a:endParaRPr lang="en-US" dirty="0"/>
          </a:p>
          <a:p>
            <a:pPr marL="285750" indent="-285750">
              <a:buFontTx/>
              <a:buChar char="-"/>
            </a:pPr>
            <a:r>
              <a:rPr lang="en-US" dirty="0"/>
              <a:t>Share pop 50+ (2030)	</a:t>
            </a:r>
            <a:r>
              <a:rPr lang="en-US" dirty="0" smtClean="0"/>
              <a:t>42%</a:t>
            </a:r>
            <a:endParaRPr lang="en-US" dirty="0"/>
          </a:p>
          <a:p>
            <a:pPr marL="285750" indent="-285750">
              <a:buFontTx/>
              <a:buChar char="-"/>
            </a:pPr>
            <a:endParaRPr lang="en-US" dirty="0"/>
          </a:p>
        </p:txBody>
      </p:sp>
    </p:spTree>
    <p:extLst>
      <p:ext uri="{BB962C8B-B14F-4D97-AF65-F5344CB8AC3E}">
        <p14:creationId xmlns:p14="http://schemas.microsoft.com/office/powerpoint/2010/main" val="1128119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larheit">
  <a:themeElements>
    <a:clrScheme name="Klarheit">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larheit">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T@W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T@WB">
    <a:majorFont>
      <a:latin typeface="Trebuchet MS"/>
      <a:ea typeface="ヒラギノ角ゴ Pro W3"/>
      <a:cs typeface=""/>
    </a:majorFont>
    <a:minorFont>
      <a:latin typeface="Trebuchet M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IT@W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T@WB">
    <a:majorFont>
      <a:latin typeface="Trebuchet MS"/>
      <a:ea typeface="ヒラギノ角ゴ Pro W3"/>
      <a:cs typeface=""/>
    </a:majorFont>
    <a:minorFont>
      <a:latin typeface="Trebuchet M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Klarheit.thmx</Template>
  <TotalTime>3827</TotalTime>
  <Words>3945</Words>
  <Application>Microsoft Office PowerPoint</Application>
  <PresentationFormat>On-screen Show (4:3)</PresentationFormat>
  <Paragraphs>490</Paragraphs>
  <Slides>40</Slides>
  <Notes>27</Notes>
  <HiddenSlides>2</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Klarheit</vt:lpstr>
      <vt:lpstr>Live Long and Prosper</vt:lpstr>
      <vt:lpstr>Active aging: Concern: An aging population…</vt:lpstr>
      <vt:lpstr>Active Aging: How To Ensure It?</vt:lpstr>
      <vt:lpstr>Active Aging: How To Ensure It? (cont’d)</vt:lpstr>
      <vt:lpstr>How Are countries Aging?</vt:lpstr>
      <vt:lpstr>Forces behind demographic change matter</vt:lpstr>
      <vt:lpstr>Forces behind demographic change matter</vt:lpstr>
      <vt:lpstr>Forces behind demographic change matter</vt:lpstr>
      <vt:lpstr>Forces behind demographic change matter</vt:lpstr>
      <vt:lpstr>UN population projections driven by fertility assumptions</vt:lpstr>
      <vt:lpstr>Large decline in workforce size projected</vt:lpstr>
      <vt:lpstr>PowerPoint Presentation</vt:lpstr>
      <vt:lpstr>PowerPoint Presentation</vt:lpstr>
      <vt:lpstr>Active Aging</vt:lpstr>
      <vt:lpstr>Active Aging in the big picture of employment in Eastern Europe:  an Overall Disappointing Employment Record</vt:lpstr>
      <vt:lpstr>Employment and participation rates of older workers</vt:lpstr>
      <vt:lpstr>There is potential for activating the reserve</vt:lpstr>
      <vt:lpstr>Scope for activation policies: Poland </vt:lpstr>
      <vt:lpstr>PowerPoint Presentation</vt:lpstr>
      <vt:lpstr>Determinants of employment among elderly: Regression-based evidence</vt:lpstr>
      <vt:lpstr>Confronting three  myths about work at older ages..</vt:lpstr>
      <vt:lpstr>There are significant (perceived) barriers to employment after 55</vt:lpstr>
      <vt:lpstr>Self-employment and flexibility for older workers</vt:lpstr>
      <vt:lpstr>The importance of making older age healthier</vt:lpstr>
      <vt:lpstr>Employment rates are higher among well-educated older workers</vt:lpstr>
      <vt:lpstr>Skills development: what are the obstacles?</vt:lpstr>
      <vt:lpstr>Continuing to learn: Can adult learning programs help workers gain skills demanded in a fast-changing labor market?</vt:lpstr>
      <vt:lpstr>Skills development: some existing evidence</vt:lpstr>
      <vt:lpstr>Pension systems may create incentives to exit the labor force at relatively young ages</vt:lpstr>
      <vt:lpstr>Welfare systems may create disincentives to work</vt:lpstr>
      <vt:lpstr>An active aging framework</vt:lpstr>
      <vt:lpstr>Profiling the older population</vt:lpstr>
      <vt:lpstr>Identify main obstacles, incentives/disincentives for active aging</vt:lpstr>
      <vt:lpstr>PowerPoint Presentation</vt:lpstr>
      <vt:lpstr>PowerPoint Presentation</vt:lpstr>
      <vt:lpstr>PowerPoint Presentation</vt:lpstr>
      <vt:lpstr>From Diagnostics To Solutions</vt:lpstr>
      <vt:lpstr>Adapting the workplace: to older workers’ needs is possible, can increase productivity…</vt:lpstr>
      <vt:lpstr>... And is cost-effective: through Ergonomics changes to in-work practices and tools</vt:lpstr>
      <vt:lpstr>Latvia–ALMP programs work differently for youth and older workers</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of poverty, 50-59 (2010)</dc:title>
  <dc:creator>wb417878</dc:creator>
  <cp:lastModifiedBy>Emily Sinnott</cp:lastModifiedBy>
  <cp:revision>247</cp:revision>
  <cp:lastPrinted>2014-04-07T06:25:07Z</cp:lastPrinted>
  <dcterms:created xsi:type="dcterms:W3CDTF">2013-06-02T23:47:58Z</dcterms:created>
  <dcterms:modified xsi:type="dcterms:W3CDTF">2014-04-07T09:02:10Z</dcterms:modified>
</cp:coreProperties>
</file>